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0" r:id="rId8"/>
    <p:sldId id="271" r:id="rId9"/>
    <p:sldId id="262" r:id="rId10"/>
    <p:sldId id="279" r:id="rId11"/>
    <p:sldId id="269" r:id="rId12"/>
    <p:sldId id="272" r:id="rId13"/>
    <p:sldId id="275" r:id="rId14"/>
    <p:sldId id="276" r:id="rId15"/>
    <p:sldId id="293" r:id="rId16"/>
    <p:sldId id="274" r:id="rId17"/>
    <p:sldId id="277" r:id="rId18"/>
    <p:sldId id="278" r:id="rId19"/>
    <p:sldId id="280" r:id="rId20"/>
    <p:sldId id="266" r:id="rId21"/>
    <p:sldId id="282" r:id="rId22"/>
    <p:sldId id="283" r:id="rId23"/>
    <p:sldId id="281" r:id="rId24"/>
    <p:sldId id="288" r:id="rId25"/>
    <p:sldId id="267" r:id="rId26"/>
    <p:sldId id="284" r:id="rId27"/>
    <p:sldId id="291" r:id="rId28"/>
    <p:sldId id="290" r:id="rId29"/>
    <p:sldId id="289" r:id="rId30"/>
    <p:sldId id="285" r:id="rId31"/>
    <p:sldId id="286" r:id="rId32"/>
    <p:sldId id="287" r:id="rId33"/>
    <p:sldId id="268" r:id="rId34"/>
    <p:sldId id="294" r:id="rId35"/>
    <p:sldId id="299" r:id="rId36"/>
    <p:sldId id="298" r:id="rId37"/>
    <p:sldId id="265" r:id="rId38"/>
    <p:sldId id="263" r:id="rId39"/>
    <p:sldId id="296" r:id="rId40"/>
    <p:sldId id="295" r:id="rId41"/>
    <p:sldId id="297" r:id="rId42"/>
    <p:sldId id="264" r:id="rId43"/>
    <p:sldId id="292" r:id="rId44"/>
    <p:sldId id="300" r:id="rId45"/>
    <p:sldId id="301" r:id="rId46"/>
    <p:sldId id="30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27" d="100"/>
          <a:sy n="127" d="100"/>
        </p:scale>
        <p:origin x="4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6/24/20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nytimes.com/2018/09/21/us/army-recruiting-shortage.html" TargetMode="External"/><Relationship Id="rId2" Type="http://schemas.openxmlformats.org/officeDocument/2006/relationships/hyperlink" Target="https://www.theguardian.com/commentisfree/2019/apr/10/fewer-americans-serve-military-pentagon-panic" TargetMode="External"/><Relationship Id="rId1" Type="http://schemas.openxmlformats.org/officeDocument/2006/relationships/slideLayout" Target="../slideLayouts/slideLayout2.xml"/><Relationship Id="rId4" Type="http://schemas.openxmlformats.org/officeDocument/2006/relationships/hyperlink" Target="https://www.heritage.org/defense/report/the-looming-national-security-crisis-young-americans-unable-serve-the-military"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usatoday.com/story/news/politics/2018/04/26/army-issues-waivers-1-000-recruits-history-bipolar-depression-self-mutilation/554917002/" TargetMode="External"/><Relationship Id="rId2" Type="http://schemas.openxmlformats.org/officeDocument/2006/relationships/hyperlink" Target="https://www.marinecorpstimes.com/news/your-marine-corps/2018/11/02/the-corps-is-finding-new-marines-despite-recruiting-challeng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constantrenewal.com/nick-saban-the-proce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CEC6CD-E95B-5940-86CA-1D9C8CDB0611}"/>
              </a:ext>
            </a:extLst>
          </p:cNvPr>
          <p:cNvSpPr>
            <a:spLocks noGrp="1"/>
          </p:cNvSpPr>
          <p:nvPr>
            <p:ph type="ctrTitle"/>
          </p:nvPr>
        </p:nvSpPr>
        <p:spPr>
          <a:xfrm>
            <a:off x="1557495" y="1027444"/>
            <a:ext cx="10178980" cy="2262781"/>
          </a:xfrm>
        </p:spPr>
        <p:txBody>
          <a:bodyPr>
            <a:normAutofit fontScale="90000"/>
          </a:bodyPr>
          <a:lstStyle/>
          <a:p>
            <a:r>
              <a:rPr lang="en-US" altLang="ja-JP" dirty="0">
                <a:latin typeface="Arial" panose="020B0604020202020204" pitchFamily="34" charset="0"/>
                <a:cs typeface="Arial" panose="020B0604020202020204" pitchFamily="34" charset="0"/>
              </a:rPr>
              <a:t>Establishing </a:t>
            </a:r>
            <a:r>
              <a:rPr kumimoji="1" lang="en-US" altLang="ja-JP" dirty="0">
                <a:latin typeface="Arial" panose="020B0604020202020204" pitchFamily="34" charset="0"/>
                <a:cs typeface="Arial" panose="020B0604020202020204" pitchFamily="34" charset="0"/>
              </a:rPr>
              <a:t>ACT-based Training Programs </a:t>
            </a:r>
            <a:r>
              <a:rPr lang="en-US" altLang="ja-JP" dirty="0">
                <a:latin typeface="Arial" panose="020B0604020202020204" pitchFamily="34" charset="0"/>
                <a:cs typeface="Arial" panose="020B0604020202020204" pitchFamily="34" charset="0"/>
              </a:rPr>
              <a:t>at</a:t>
            </a:r>
            <a:r>
              <a:rPr kumimoji="1" lang="en-US" altLang="ja-JP" dirty="0">
                <a:latin typeface="Arial" panose="020B0604020202020204" pitchFamily="34" charset="0"/>
                <a:cs typeface="Arial" panose="020B0604020202020204" pitchFamily="34" charset="0"/>
              </a:rPr>
              <a:t> Military Organizations for Building Operational Readiness </a:t>
            </a:r>
            <a:endParaRPr kumimoji="1" lang="ja-JP" altLang="en-US">
              <a:latin typeface="Arial" panose="020B0604020202020204" pitchFamily="34" charset="0"/>
              <a:cs typeface="Arial" panose="020B0604020202020204" pitchFamily="34" charset="0"/>
            </a:endParaRPr>
          </a:p>
        </p:txBody>
      </p:sp>
      <p:sp>
        <p:nvSpPr>
          <p:cNvPr id="3" name="字幕 2">
            <a:extLst>
              <a:ext uri="{FF2B5EF4-FFF2-40B4-BE49-F238E27FC236}">
                <a16:creationId xmlns:a16="http://schemas.microsoft.com/office/drawing/2014/main" id="{64CC3A3B-6DE0-0E41-B719-7B66C9CFEC69}"/>
              </a:ext>
            </a:extLst>
          </p:cNvPr>
          <p:cNvSpPr>
            <a:spLocks noGrp="1"/>
          </p:cNvSpPr>
          <p:nvPr>
            <p:ph type="subTitle" idx="1"/>
          </p:nvPr>
        </p:nvSpPr>
        <p:spPr>
          <a:xfrm>
            <a:off x="6290268" y="4063946"/>
            <a:ext cx="5446207" cy="2557918"/>
          </a:xfrm>
        </p:spPr>
        <p:txBody>
          <a:bodyPr>
            <a:normAutofit/>
          </a:bodyPr>
          <a:lstStyle/>
          <a:p>
            <a:r>
              <a:rPr lang="en-US" altLang="ja-JP" dirty="0">
                <a:latin typeface="Arial" panose="020B0604020202020204" pitchFamily="34" charset="0"/>
                <a:cs typeface="Arial" panose="020B0604020202020204" pitchFamily="34" charset="0"/>
              </a:rPr>
              <a:t>LCDR Christopher Udell, PhD, ABPP</a:t>
            </a:r>
          </a:p>
          <a:p>
            <a:r>
              <a:rPr lang="en-US" altLang="ja-JP" dirty="0">
                <a:latin typeface="Arial" panose="020B0604020202020204" pitchFamily="34" charset="0"/>
                <a:cs typeface="Arial" panose="020B0604020202020204" pitchFamily="34" charset="0"/>
              </a:rPr>
              <a:t>Clinical Psychologist</a:t>
            </a:r>
          </a:p>
          <a:p>
            <a:r>
              <a:rPr lang="en-US" altLang="ja-JP" dirty="0">
                <a:latin typeface="Arial" panose="020B0604020202020204" pitchFamily="34" charset="0"/>
                <a:cs typeface="Arial" panose="020B0604020202020204" pitchFamily="34" charset="0"/>
              </a:rPr>
              <a:t>Officer in Charge, Combat Stress Platoon</a:t>
            </a:r>
          </a:p>
          <a:p>
            <a:r>
              <a:rPr lang="en-US" altLang="ja-JP" dirty="0">
                <a:latin typeface="Arial" panose="020B0604020202020204" pitchFamily="34" charset="0"/>
                <a:cs typeface="Arial" panose="020B0604020202020204" pitchFamily="34" charset="0"/>
              </a:rPr>
              <a:t>Marine Embedded Psychology Subspecialty Leader</a:t>
            </a:r>
          </a:p>
          <a:p>
            <a:r>
              <a:rPr lang="en-US" altLang="ja-JP" dirty="0">
                <a:latin typeface="Arial" panose="020B0604020202020204" pitchFamily="34" charset="0"/>
                <a:cs typeface="Arial" panose="020B0604020202020204" pitchFamily="34" charset="0"/>
              </a:rPr>
              <a:t>3d Medical Battalion, 3d Marine Logistics Group</a:t>
            </a:r>
          </a:p>
          <a:p>
            <a:r>
              <a:rPr lang="en-US" altLang="ja-JP" dirty="0">
                <a:latin typeface="Arial" panose="020B0604020202020204" pitchFamily="34" charset="0"/>
                <a:cs typeface="Arial" panose="020B0604020202020204" pitchFamily="34" charset="0"/>
              </a:rPr>
              <a:t>Okinawa, Japan</a:t>
            </a: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25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0046026-245A-5644-B61A-45AF0AC03A49}"/>
              </a:ext>
            </a:extLst>
          </p:cNvPr>
          <p:cNvSpPr txBox="1"/>
          <p:nvPr/>
        </p:nvSpPr>
        <p:spPr>
          <a:xfrm>
            <a:off x="1702675" y="1345324"/>
            <a:ext cx="8996855" cy="6247864"/>
          </a:xfrm>
          <a:prstGeom prst="rect">
            <a:avLst/>
          </a:prstGeom>
          <a:noFill/>
        </p:spPr>
        <p:txBody>
          <a:bodyPr wrap="square" rtlCol="0">
            <a:spAutoFit/>
          </a:bodyPr>
          <a:lstStyle/>
          <a:p>
            <a:endParaRPr kumimoji="1" lang="en-US" altLang="ja-JP" sz="4000" b="1" dirty="0">
              <a:latin typeface="Book Antiqua" panose="02040602050305030304" pitchFamily="18" charset="0"/>
            </a:endParaRPr>
          </a:p>
          <a:p>
            <a:pPr marL="285750" indent="-285750">
              <a:buFont typeface="Wingdings" pitchFamily="2" charset="2"/>
              <a:buChar char="u"/>
            </a:pPr>
            <a:endParaRPr kumimoji="1" lang="en-US" altLang="ja-JP" sz="4000" b="1" dirty="0">
              <a:latin typeface="Book Antiqua" panose="02040602050305030304" pitchFamily="18" charset="0"/>
            </a:endParaRPr>
          </a:p>
          <a:p>
            <a:r>
              <a:rPr kumimoji="1" lang="en-US" altLang="ja-JP" sz="4000" b="1" dirty="0">
                <a:latin typeface="Book Antiqua" panose="02040602050305030304" pitchFamily="18" charset="0"/>
              </a:rPr>
              <a:t>Mindfulness for Pain and Performance Enhancement (MPPE)</a:t>
            </a:r>
          </a:p>
          <a:p>
            <a:endParaRPr kumimoji="1" lang="en-US" altLang="ja-JP" sz="4000" b="1" dirty="0">
              <a:latin typeface="Book Antiqua" panose="02040602050305030304" pitchFamily="18" charset="0"/>
            </a:endParaRPr>
          </a:p>
          <a:p>
            <a:endParaRPr kumimoji="1" lang="en-US" altLang="ja-JP" sz="4000" b="1" dirty="0">
              <a:latin typeface="Book Antiqua" panose="02040602050305030304" pitchFamily="18" charset="0"/>
            </a:endParaRPr>
          </a:p>
          <a:p>
            <a:pPr marL="285750" indent="-285750">
              <a:buFont typeface="Wingdings" pitchFamily="2" charset="2"/>
              <a:buChar char="u"/>
            </a:pPr>
            <a:endParaRPr kumimoji="1" lang="en-US" altLang="ja-JP" sz="4000" b="1" dirty="0">
              <a:latin typeface="Book Antiqua" panose="02040602050305030304" pitchFamily="18" charset="0"/>
            </a:endParaRPr>
          </a:p>
          <a:p>
            <a:endParaRPr kumimoji="1" lang="en-US" altLang="ja-JP" sz="4000" b="1" dirty="0">
              <a:latin typeface="Book Antiqua" panose="02040602050305030304" pitchFamily="18" charset="0"/>
            </a:endParaRPr>
          </a:p>
          <a:p>
            <a:pPr marL="285750" indent="-285750">
              <a:buFont typeface="Wingdings" pitchFamily="2" charset="2"/>
              <a:buChar char="u"/>
            </a:pPr>
            <a:endParaRPr kumimoji="1" lang="en-US" altLang="ja-JP" sz="4000" b="1" dirty="0">
              <a:latin typeface="Book Antiqua" panose="02040602050305030304" pitchFamily="18" charset="0"/>
            </a:endParaRPr>
          </a:p>
          <a:p>
            <a:pPr marL="285750" indent="-285750">
              <a:buFont typeface="Wingdings" pitchFamily="2" charset="2"/>
              <a:buChar char="u"/>
            </a:pPr>
            <a:endParaRPr kumimoji="1" lang="ja-JP" altLang="en-US" sz="4000" b="1">
              <a:latin typeface="Book Antiqua" panose="02040602050305030304" pitchFamily="18" charset="0"/>
            </a:endParaRPr>
          </a:p>
        </p:txBody>
      </p:sp>
    </p:spTree>
    <p:extLst>
      <p:ext uri="{BB962C8B-B14F-4D97-AF65-F5344CB8AC3E}">
        <p14:creationId xmlns:p14="http://schemas.microsoft.com/office/powerpoint/2010/main" val="101241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1702676" y="487476"/>
            <a:ext cx="10068910" cy="1280890"/>
          </a:xfrm>
        </p:spPr>
        <p:txBody>
          <a:bodyPr>
            <a:normAutofit/>
          </a:bodyPr>
          <a:lstStyle/>
          <a:p>
            <a:r>
              <a:rPr kumimoji="1" lang="en-US" altLang="ja-JP" sz="3200" b="1" dirty="0">
                <a:latin typeface="Book Antiqua" panose="02040602050305030304" pitchFamily="18" charset="0"/>
              </a:rPr>
              <a:t>Naval Recruit Training Command at Great Lake</a:t>
            </a:r>
            <a:r>
              <a:rPr lang="en-US" altLang="ja-JP" sz="3200" b="1" dirty="0">
                <a:latin typeface="Book Antiqua" panose="02040602050305030304" pitchFamily="18" charset="0"/>
              </a:rPr>
              <a:t>s, IL</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103586" y="1663263"/>
            <a:ext cx="9833467" cy="4214647"/>
          </a:xfrm>
        </p:spPr>
        <p:txBody>
          <a:bodyPr>
            <a:noAutofit/>
          </a:bodyPr>
          <a:lstStyle/>
          <a:p>
            <a:pPr marL="0" indent="0">
              <a:buNone/>
            </a:pPr>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0" indent="0">
              <a:buNone/>
            </a:pPr>
            <a:r>
              <a:rPr lang="en-US" altLang="ja-JP" sz="2000" dirty="0">
                <a:latin typeface="Book Antiqua" panose="02040602050305030304" pitchFamily="18" charset="0"/>
              </a:rPr>
              <a:t> </a:t>
            </a: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0" indent="0">
              <a:buNone/>
            </a:pPr>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kumimoji="1" lang="en-US" altLang="ja-JP" sz="2000" dirty="0">
              <a:latin typeface="Book Antiqua" panose="02040602050305030304" pitchFamily="18" charset="0"/>
            </a:endParaRPr>
          </a:p>
          <a:p>
            <a:endParaRPr kumimoji="1" lang="ja-JP" altLang="en-US" sz="2000">
              <a:latin typeface="Book Antiqua" panose="02040602050305030304" pitchFamily="18" charset="0"/>
            </a:endParaRPr>
          </a:p>
        </p:txBody>
      </p:sp>
      <p:sp>
        <p:nvSpPr>
          <p:cNvPr id="4" name="コンテンツ プレースホルダー 2">
            <a:extLst>
              <a:ext uri="{FF2B5EF4-FFF2-40B4-BE49-F238E27FC236}">
                <a16:creationId xmlns:a16="http://schemas.microsoft.com/office/drawing/2014/main" id="{556C3E69-D42C-0744-B4F7-7D3E07DD6F46}"/>
              </a:ext>
            </a:extLst>
          </p:cNvPr>
          <p:cNvSpPr txBox="1">
            <a:spLocks/>
          </p:cNvSpPr>
          <p:nvPr/>
        </p:nvSpPr>
        <p:spPr>
          <a:xfrm>
            <a:off x="1702676" y="1813036"/>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en-US" altLang="ja-JP" dirty="0">
                <a:latin typeface="Book Antiqua" panose="02040602050305030304" pitchFamily="18" charset="0"/>
              </a:rPr>
              <a:t>8-week long training for all enlisted personnel entering the U.S. Navy; graduation is contingent on successfully completing a Physical Fitness Assessment (PFA) consisting of a 1.5 mile run, curl-ups, and push-ups</a:t>
            </a:r>
          </a:p>
          <a:p>
            <a:endParaRPr lang="en-US" altLang="ja-JP" dirty="0">
              <a:latin typeface="Book Antiqua" panose="02040602050305030304" pitchFamily="18" charset="0"/>
            </a:endParaRPr>
          </a:p>
          <a:p>
            <a:r>
              <a:rPr lang="en-US" altLang="ja-JP" dirty="0">
                <a:latin typeface="Book Antiqua" panose="02040602050305030304" pitchFamily="18" charset="0"/>
              </a:rPr>
              <a:t>Recruits who are injured during training (e.g., stress fractures, dislocations, sprains, etc.) are pulled from training and receive standard physical therapy and other medical treatments</a:t>
            </a:r>
          </a:p>
          <a:p>
            <a:endParaRPr lang="en-US" altLang="ja-JP" dirty="0">
              <a:latin typeface="Book Antiqua" panose="02040602050305030304" pitchFamily="18" charset="0"/>
            </a:endParaRPr>
          </a:p>
          <a:p>
            <a:r>
              <a:rPr lang="en-US" altLang="ja-JP" dirty="0">
                <a:latin typeface="Book Antiqua" panose="02040602050305030304" pitchFamily="18" charset="0"/>
              </a:rPr>
              <a:t>As of 2014, 50-60% of these recruits were discharged from the RTC for failing to either recover or not successfully complete the PFA upon getting medically cleared back to training </a:t>
            </a:r>
          </a:p>
        </p:txBody>
      </p:sp>
    </p:spTree>
    <p:extLst>
      <p:ext uri="{BB962C8B-B14F-4D97-AF65-F5344CB8AC3E}">
        <p14:creationId xmlns:p14="http://schemas.microsoft.com/office/powerpoint/2010/main" val="127712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589212" y="519007"/>
            <a:ext cx="8911687" cy="1280890"/>
          </a:xfrm>
        </p:spPr>
        <p:txBody>
          <a:bodyPr>
            <a:normAutofit/>
          </a:bodyPr>
          <a:lstStyle/>
          <a:p>
            <a:r>
              <a:rPr lang="en-US" altLang="ja-JP" sz="3200" b="1" dirty="0">
                <a:latin typeface="Book Antiqua" panose="02040602050305030304" pitchFamily="18" charset="0"/>
              </a:rPr>
              <a:t>What can ACT do for your command?</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534510" y="1460938"/>
            <a:ext cx="10342180" cy="4214647"/>
          </a:xfrm>
        </p:spPr>
        <p:txBody>
          <a:bodyPr>
            <a:normAutofit/>
          </a:bodyPr>
          <a:lstStyle/>
          <a:p>
            <a:r>
              <a:rPr lang="en-US" altLang="ja-JP" sz="2000" dirty="0">
                <a:latin typeface="Book Antiqua" panose="02040602050305030304" pitchFamily="18" charset="0"/>
              </a:rPr>
              <a:t>Great Lakes RTC wanted to reduce the number of recruits they were losing</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Recruits pulled from training for injuries were receiving standard physical therapy and medical treatments, yet still this was not enough</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ACT has pretty solid empirical support for chronic pain (i.e., pain lasting more than 3 months; see Hughes et al. 2017 for one meta-analysis</a:t>
            </a:r>
            <a:r>
              <a:rPr lang="en-US" altLang="ja-JP" sz="2000" baseline="30000" dirty="0">
                <a:latin typeface="Book Antiqua" panose="02040602050305030304" pitchFamily="18" charset="0"/>
              </a:rPr>
              <a:t>10</a:t>
            </a:r>
            <a:r>
              <a:rPr lang="en-US" altLang="ja-JP" sz="2000" dirty="0">
                <a:latin typeface="Book Antiqua" panose="02040602050305030304" pitchFamily="18" charset="0"/>
              </a:rPr>
              <a:t>), but there were no published ACT treatment studies for acute (2-6 weeks) and subacute pain (7-12 weeks)</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Over the past two decades, ACT and other mindfulness-based treatments have made significant advancements in boosting athletic performance</a:t>
            </a:r>
            <a:r>
              <a:rPr lang="en-US" altLang="ja-JP" sz="2000" baseline="30000" dirty="0">
                <a:latin typeface="Book Antiqua" panose="02040602050305030304" pitchFamily="18" charset="0"/>
              </a:rPr>
              <a:t>11,12</a:t>
            </a:r>
            <a:r>
              <a:rPr lang="en-US" altLang="ja-JP" sz="2000" dirty="0">
                <a:latin typeface="Book Antiqua" panose="02040602050305030304" pitchFamily="18" charset="0"/>
              </a:rPr>
              <a:t> </a:t>
            </a: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marL="457200" lvl="1" indent="0">
              <a:buNone/>
            </a:pPr>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302230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4DA0516D-5BA0-F747-9D52-57D6AA6B9ABE}"/>
              </a:ext>
            </a:extLst>
          </p:cNvPr>
          <p:cNvPicPr>
            <a:picLocks noChangeAspect="1"/>
          </p:cNvPicPr>
          <p:nvPr/>
        </p:nvPicPr>
        <p:blipFill>
          <a:blip r:embed="rId2"/>
          <a:stretch>
            <a:fillRect/>
          </a:stretch>
        </p:blipFill>
        <p:spPr>
          <a:xfrm>
            <a:off x="4746220" y="2793192"/>
            <a:ext cx="3582519" cy="2321472"/>
          </a:xfrm>
          <a:prstGeom prst="rect">
            <a:avLst/>
          </a:prstGeom>
        </p:spPr>
      </p:pic>
      <p:sp>
        <p:nvSpPr>
          <p:cNvPr id="16" name="タイトル 1">
            <a:extLst>
              <a:ext uri="{FF2B5EF4-FFF2-40B4-BE49-F238E27FC236}">
                <a16:creationId xmlns:a16="http://schemas.microsoft.com/office/drawing/2014/main" id="{5FDB4CA0-DC44-DA4B-935F-B6DC18F3632D}"/>
              </a:ext>
            </a:extLst>
          </p:cNvPr>
          <p:cNvSpPr>
            <a:spLocks noGrp="1"/>
          </p:cNvSpPr>
          <p:nvPr>
            <p:ph type="title"/>
          </p:nvPr>
        </p:nvSpPr>
        <p:spPr>
          <a:xfrm>
            <a:off x="1786759" y="256248"/>
            <a:ext cx="10121462" cy="1280890"/>
          </a:xfrm>
        </p:spPr>
        <p:txBody>
          <a:bodyPr>
            <a:normAutofit/>
          </a:bodyPr>
          <a:lstStyle/>
          <a:p>
            <a:r>
              <a:rPr lang="en-US" altLang="ja-JP" sz="3200" b="1" dirty="0">
                <a:latin typeface="Book Antiqua" panose="02040602050305030304" pitchFamily="18" charset="0"/>
              </a:rPr>
              <a:t>Applying ACT to physical pain (and associated emotional pain) -- </a:t>
            </a:r>
            <a:r>
              <a:rPr lang="en-US" altLang="ja-JP" sz="3200" b="1" dirty="0" err="1">
                <a:latin typeface="Book Antiqua" panose="02040602050305030304" pitchFamily="18" charset="0"/>
              </a:rPr>
              <a:t>hexaflex</a:t>
            </a:r>
            <a:r>
              <a:rPr lang="en-US" altLang="ja-JP" sz="3200" b="1" dirty="0">
                <a:latin typeface="Book Antiqua" panose="02040602050305030304" pitchFamily="18" charset="0"/>
              </a:rPr>
              <a:t> style</a:t>
            </a:r>
            <a:endParaRPr kumimoji="1" lang="ja-JP" altLang="en-US" sz="3200" b="1">
              <a:latin typeface="Book Antiqua" panose="02040602050305030304" pitchFamily="18" charset="0"/>
            </a:endParaRPr>
          </a:p>
        </p:txBody>
      </p:sp>
      <p:sp>
        <p:nvSpPr>
          <p:cNvPr id="17" name="テキスト ボックス 16">
            <a:extLst>
              <a:ext uri="{FF2B5EF4-FFF2-40B4-BE49-F238E27FC236}">
                <a16:creationId xmlns:a16="http://schemas.microsoft.com/office/drawing/2014/main" id="{648CF0F5-30F9-7848-AED6-2BC68807DC8E}"/>
              </a:ext>
            </a:extLst>
          </p:cNvPr>
          <p:cNvSpPr txBox="1"/>
          <p:nvPr/>
        </p:nvSpPr>
        <p:spPr>
          <a:xfrm>
            <a:off x="5055521" y="1701628"/>
            <a:ext cx="3205655" cy="923330"/>
          </a:xfrm>
          <a:prstGeom prst="rect">
            <a:avLst/>
          </a:prstGeom>
          <a:noFill/>
        </p:spPr>
        <p:txBody>
          <a:bodyPr wrap="square" rtlCol="0">
            <a:spAutoFit/>
          </a:bodyPr>
          <a:lstStyle/>
          <a:p>
            <a:r>
              <a:rPr kumimoji="1" lang="en-US" altLang="ja-JP" dirty="0">
                <a:solidFill>
                  <a:srgbClr val="7030A0"/>
                </a:solidFill>
                <a:latin typeface="Book Antiqua" panose="02040602050305030304" pitchFamily="18" charset="0"/>
              </a:rPr>
              <a:t>Being present to what is as it is; flexibility of attention processes</a:t>
            </a:r>
            <a:endParaRPr kumimoji="1" lang="ja-JP" altLang="en-US">
              <a:solidFill>
                <a:srgbClr val="7030A0"/>
              </a:solidFill>
              <a:latin typeface="Book Antiqua" panose="02040602050305030304" pitchFamily="18" charset="0"/>
            </a:endParaRPr>
          </a:p>
        </p:txBody>
      </p:sp>
      <p:sp>
        <p:nvSpPr>
          <p:cNvPr id="18" name="テキスト ボックス 17">
            <a:extLst>
              <a:ext uri="{FF2B5EF4-FFF2-40B4-BE49-F238E27FC236}">
                <a16:creationId xmlns:a16="http://schemas.microsoft.com/office/drawing/2014/main" id="{770EAD6E-7919-0B4B-90C9-EBC09E1115D3}"/>
              </a:ext>
            </a:extLst>
          </p:cNvPr>
          <p:cNvSpPr txBox="1"/>
          <p:nvPr/>
        </p:nvSpPr>
        <p:spPr>
          <a:xfrm>
            <a:off x="1319870" y="2506575"/>
            <a:ext cx="3205655" cy="1200329"/>
          </a:xfrm>
          <a:prstGeom prst="rect">
            <a:avLst/>
          </a:prstGeom>
          <a:noFill/>
        </p:spPr>
        <p:txBody>
          <a:bodyPr wrap="square" rtlCol="0">
            <a:spAutoFit/>
          </a:bodyPr>
          <a:lstStyle/>
          <a:p>
            <a:r>
              <a:rPr kumimoji="1" lang="en-US" altLang="ja-JP" dirty="0">
                <a:solidFill>
                  <a:schemeClr val="accent1">
                    <a:lumMod val="60000"/>
                    <a:lumOff val="40000"/>
                  </a:schemeClr>
                </a:solidFill>
                <a:latin typeface="Book Antiqua" panose="02040602050305030304" pitchFamily="18" charset="0"/>
              </a:rPr>
              <a:t>Stepping back and observing without impulsively reacting to unhelpful thoughts about the pain</a:t>
            </a:r>
            <a:endParaRPr kumimoji="1" lang="ja-JP" altLang="en-US">
              <a:solidFill>
                <a:schemeClr val="accent1">
                  <a:lumMod val="60000"/>
                  <a:lumOff val="40000"/>
                </a:schemeClr>
              </a:solidFill>
              <a:latin typeface="Book Antiqua" panose="02040602050305030304" pitchFamily="18" charset="0"/>
            </a:endParaRPr>
          </a:p>
        </p:txBody>
      </p:sp>
      <p:sp>
        <p:nvSpPr>
          <p:cNvPr id="19" name="テキスト ボックス 18">
            <a:extLst>
              <a:ext uri="{FF2B5EF4-FFF2-40B4-BE49-F238E27FC236}">
                <a16:creationId xmlns:a16="http://schemas.microsoft.com/office/drawing/2014/main" id="{B87CCB3A-2A01-8948-94CD-E00967B7849E}"/>
              </a:ext>
            </a:extLst>
          </p:cNvPr>
          <p:cNvSpPr txBox="1"/>
          <p:nvPr/>
        </p:nvSpPr>
        <p:spPr>
          <a:xfrm>
            <a:off x="1388165" y="4362794"/>
            <a:ext cx="3358055" cy="1200329"/>
          </a:xfrm>
          <a:prstGeom prst="rect">
            <a:avLst/>
          </a:prstGeom>
          <a:noFill/>
        </p:spPr>
        <p:txBody>
          <a:bodyPr wrap="square" rtlCol="0">
            <a:spAutoFit/>
          </a:bodyPr>
          <a:lstStyle/>
          <a:p>
            <a:r>
              <a:rPr kumimoji="1" lang="en-US" altLang="ja-JP" dirty="0">
                <a:solidFill>
                  <a:srgbClr val="00B050"/>
                </a:solidFill>
                <a:latin typeface="Book Antiqua" panose="02040602050305030304" pitchFamily="18" charset="0"/>
              </a:rPr>
              <a:t>Opening up to and making room for any and all discomfort; letting it be as it is without trying to shut it out</a:t>
            </a:r>
            <a:endParaRPr kumimoji="1" lang="ja-JP" altLang="en-US">
              <a:solidFill>
                <a:srgbClr val="00B050"/>
              </a:solidFill>
              <a:latin typeface="Book Antiqua" panose="02040602050305030304" pitchFamily="18" charset="0"/>
            </a:endParaRPr>
          </a:p>
        </p:txBody>
      </p:sp>
      <p:sp>
        <p:nvSpPr>
          <p:cNvPr id="20" name="テキスト ボックス 19">
            <a:extLst>
              <a:ext uri="{FF2B5EF4-FFF2-40B4-BE49-F238E27FC236}">
                <a16:creationId xmlns:a16="http://schemas.microsoft.com/office/drawing/2014/main" id="{D6A8A462-F9A2-E843-A8C1-72AA082E900E}"/>
              </a:ext>
            </a:extLst>
          </p:cNvPr>
          <p:cNvSpPr txBox="1"/>
          <p:nvPr/>
        </p:nvSpPr>
        <p:spPr>
          <a:xfrm>
            <a:off x="4866290" y="5366981"/>
            <a:ext cx="3462449" cy="1200329"/>
          </a:xfrm>
          <a:prstGeom prst="rect">
            <a:avLst/>
          </a:prstGeom>
          <a:noFill/>
        </p:spPr>
        <p:txBody>
          <a:bodyPr wrap="square" rtlCol="0">
            <a:spAutoFit/>
          </a:bodyPr>
          <a:lstStyle/>
          <a:p>
            <a:r>
              <a:rPr kumimoji="1" lang="en-US" altLang="ja-JP" dirty="0">
                <a:solidFill>
                  <a:srgbClr val="0070C0"/>
                </a:solidFill>
                <a:latin typeface="Book Antiqua" panose="02040602050305030304" pitchFamily="18" charset="0"/>
              </a:rPr>
              <a:t>Welcome all guests into the guest house, recognizing that you are separate from all of them</a:t>
            </a:r>
            <a:endParaRPr kumimoji="1" lang="ja-JP" altLang="en-US">
              <a:solidFill>
                <a:srgbClr val="0070C0"/>
              </a:solidFill>
              <a:latin typeface="Book Antiqua" panose="02040602050305030304" pitchFamily="18" charset="0"/>
            </a:endParaRPr>
          </a:p>
        </p:txBody>
      </p:sp>
      <p:sp>
        <p:nvSpPr>
          <p:cNvPr id="21" name="テキスト ボックス 20">
            <a:extLst>
              <a:ext uri="{FF2B5EF4-FFF2-40B4-BE49-F238E27FC236}">
                <a16:creationId xmlns:a16="http://schemas.microsoft.com/office/drawing/2014/main" id="{0E69582A-EB13-034B-876E-6BB849DA5374}"/>
              </a:ext>
            </a:extLst>
          </p:cNvPr>
          <p:cNvSpPr txBox="1"/>
          <p:nvPr/>
        </p:nvSpPr>
        <p:spPr>
          <a:xfrm>
            <a:off x="8702565" y="2624958"/>
            <a:ext cx="3205655" cy="923330"/>
          </a:xfrm>
          <a:prstGeom prst="rect">
            <a:avLst/>
          </a:prstGeom>
          <a:noFill/>
        </p:spPr>
        <p:txBody>
          <a:bodyPr wrap="square" rtlCol="0">
            <a:spAutoFit/>
          </a:bodyPr>
          <a:lstStyle/>
          <a:p>
            <a:r>
              <a:rPr kumimoji="1" lang="en-US" altLang="ja-JP" dirty="0">
                <a:solidFill>
                  <a:srgbClr val="FF0000"/>
                </a:solidFill>
                <a:latin typeface="Book Antiqua" panose="02040602050305030304" pitchFamily="18" charset="0"/>
              </a:rPr>
              <a:t>Knowing what matters most; values of serving in the Navy and of being healthy</a:t>
            </a:r>
            <a:endParaRPr kumimoji="1" lang="ja-JP" altLang="en-US">
              <a:solidFill>
                <a:srgbClr val="FF0000"/>
              </a:solidFill>
              <a:latin typeface="Book Antiqua" panose="02040602050305030304" pitchFamily="18" charset="0"/>
            </a:endParaRPr>
          </a:p>
        </p:txBody>
      </p:sp>
      <p:sp>
        <p:nvSpPr>
          <p:cNvPr id="22" name="テキスト ボックス 21">
            <a:extLst>
              <a:ext uri="{FF2B5EF4-FFF2-40B4-BE49-F238E27FC236}">
                <a16:creationId xmlns:a16="http://schemas.microsoft.com/office/drawing/2014/main" id="{0820B21E-A451-0447-86AA-7FD5EFB8CE20}"/>
              </a:ext>
            </a:extLst>
          </p:cNvPr>
          <p:cNvSpPr txBox="1"/>
          <p:nvPr/>
        </p:nvSpPr>
        <p:spPr>
          <a:xfrm>
            <a:off x="8702566" y="4237501"/>
            <a:ext cx="3205655" cy="1754326"/>
          </a:xfrm>
          <a:prstGeom prst="rect">
            <a:avLst/>
          </a:prstGeom>
          <a:noFill/>
        </p:spPr>
        <p:txBody>
          <a:bodyPr wrap="square" rtlCol="0">
            <a:spAutoFit/>
          </a:bodyPr>
          <a:lstStyle/>
          <a:p>
            <a:r>
              <a:rPr kumimoji="1" lang="en-US" altLang="ja-JP" dirty="0">
                <a:solidFill>
                  <a:schemeClr val="tx2"/>
                </a:solidFill>
                <a:latin typeface="Book Antiqua" panose="02040602050305030304" pitchFamily="18" charset="0"/>
              </a:rPr>
              <a:t>Taking action right now consistent with what matters most, and regardless of what uncomfortable or unwanted thoughts, feelings and sensations arise</a:t>
            </a:r>
            <a:endParaRPr kumimoji="1" lang="ja-JP" altLang="en-US">
              <a:solidFill>
                <a:schemeClr val="tx2"/>
              </a:solidFill>
              <a:latin typeface="Book Antiqua" panose="02040602050305030304" pitchFamily="18" charset="0"/>
            </a:endParaRPr>
          </a:p>
        </p:txBody>
      </p:sp>
    </p:spTree>
    <p:extLst>
      <p:ext uri="{BB962C8B-B14F-4D97-AF65-F5344CB8AC3E}">
        <p14:creationId xmlns:p14="http://schemas.microsoft.com/office/powerpoint/2010/main" val="183169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4D7A0EF-4F52-5241-A8B5-54A8CF342D21}"/>
              </a:ext>
            </a:extLst>
          </p:cNvPr>
          <p:cNvSpPr txBox="1"/>
          <p:nvPr/>
        </p:nvSpPr>
        <p:spPr>
          <a:xfrm>
            <a:off x="1938462" y="2633997"/>
            <a:ext cx="8862853" cy="3785652"/>
          </a:xfrm>
          <a:prstGeom prst="rect">
            <a:avLst/>
          </a:prstGeom>
          <a:noFill/>
        </p:spPr>
        <p:txBody>
          <a:bodyPr wrap="square" rtlCol="0">
            <a:spAutoFit/>
          </a:bodyPr>
          <a:lstStyle/>
          <a:p>
            <a:r>
              <a:rPr kumimoji="1" lang="en-US" altLang="ja-JP" sz="2400" dirty="0">
                <a:latin typeface="Book Antiqua" panose="02040602050305030304" pitchFamily="18" charset="0"/>
              </a:rPr>
              <a:t>“…mindfulness for us, in a sports psychology context in the Olympic Games, is about awareness (curiosity and openness) and attention (aiming, sustaining, and regaining).  If attention is indeed the currency of performance, then spending that currency wisely is the key…”</a:t>
            </a:r>
            <a:r>
              <a:rPr kumimoji="1" lang="en-US" altLang="ja-JP" sz="2400" baseline="30000" dirty="0">
                <a:latin typeface="Book Antiqua" panose="02040602050305030304" pitchFamily="18" charset="0"/>
              </a:rPr>
              <a:t>13</a:t>
            </a:r>
          </a:p>
          <a:p>
            <a:endParaRPr kumimoji="1" lang="en-US" altLang="ja-JP" sz="2400" baseline="30000" dirty="0">
              <a:latin typeface="Book Antiqua" panose="02040602050305030304" pitchFamily="18" charset="0"/>
            </a:endParaRPr>
          </a:p>
          <a:p>
            <a:endParaRPr kumimoji="1" lang="en-US" altLang="ja-JP" sz="2400" dirty="0">
              <a:latin typeface="Book Antiqua" panose="02040602050305030304" pitchFamily="18" charset="0"/>
            </a:endParaRPr>
          </a:p>
          <a:p>
            <a:r>
              <a:rPr kumimoji="1" lang="en-US" altLang="ja-JP" sz="1600" dirty="0">
                <a:latin typeface="Book Antiqua" panose="02040602050305030304" pitchFamily="18" charset="0"/>
              </a:rPr>
              <a:t>~Jakob Hansen: Full time performance consultant for sports, business, and other organizations; sports psychologist for Denmark Olympic Team 2008-18 and covered 5 Olympic Games</a:t>
            </a:r>
          </a:p>
          <a:p>
            <a:endParaRPr kumimoji="1" lang="en-US" altLang="ja-JP" sz="1600" dirty="0">
              <a:latin typeface="Book Antiqua" panose="02040602050305030304" pitchFamily="18" charset="0"/>
            </a:endParaRPr>
          </a:p>
          <a:p>
            <a:r>
              <a:rPr kumimoji="1" lang="en-US" altLang="ja-JP" sz="1600" dirty="0">
                <a:latin typeface="Book Antiqua" panose="02040602050305030304" pitchFamily="18" charset="0"/>
              </a:rPr>
              <a:t>~Peter Haberl : Senior sports psychologist, performance consultant for US Olympic Committee since 1998; covered 8 Olympic Games </a:t>
            </a:r>
            <a:endParaRPr lang="en-US" altLang="ja-JP" sz="1600" dirty="0">
              <a:latin typeface="Book Antiqua" panose="02040602050305030304" pitchFamily="18" charset="0"/>
            </a:endParaRPr>
          </a:p>
        </p:txBody>
      </p:sp>
      <p:pic>
        <p:nvPicPr>
          <p:cNvPr id="7" name="図 6">
            <a:extLst>
              <a:ext uri="{FF2B5EF4-FFF2-40B4-BE49-F238E27FC236}">
                <a16:creationId xmlns:a16="http://schemas.microsoft.com/office/drawing/2014/main" id="{815BA7DC-E263-3A4D-BA83-D8D57023473D}"/>
              </a:ext>
            </a:extLst>
          </p:cNvPr>
          <p:cNvPicPr>
            <a:picLocks noChangeAspect="1"/>
          </p:cNvPicPr>
          <p:nvPr/>
        </p:nvPicPr>
        <p:blipFill>
          <a:blip r:embed="rId2"/>
          <a:stretch>
            <a:fillRect/>
          </a:stretch>
        </p:blipFill>
        <p:spPr>
          <a:xfrm>
            <a:off x="4368411" y="557712"/>
            <a:ext cx="3063841" cy="1717197"/>
          </a:xfrm>
          <a:prstGeom prst="rect">
            <a:avLst/>
          </a:prstGeom>
        </p:spPr>
      </p:pic>
    </p:spTree>
    <p:extLst>
      <p:ext uri="{BB962C8B-B14F-4D97-AF65-F5344CB8AC3E}">
        <p14:creationId xmlns:p14="http://schemas.microsoft.com/office/powerpoint/2010/main" val="1342463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59EFC3-17C7-4E47-A52D-D83E800FD151}"/>
              </a:ext>
            </a:extLst>
          </p:cNvPr>
          <p:cNvSpPr txBox="1"/>
          <p:nvPr/>
        </p:nvSpPr>
        <p:spPr>
          <a:xfrm>
            <a:off x="2244567" y="2151965"/>
            <a:ext cx="8085221" cy="3662541"/>
          </a:xfrm>
          <a:prstGeom prst="rect">
            <a:avLst/>
          </a:prstGeom>
          <a:noFill/>
        </p:spPr>
        <p:txBody>
          <a:bodyPr wrap="square" rtlCol="0">
            <a:spAutoFit/>
          </a:bodyPr>
          <a:lstStyle/>
          <a:p>
            <a:r>
              <a:rPr lang="en-US" altLang="ja-JP" sz="2400" b="1" dirty="0">
                <a:latin typeface="Book Antiqua" panose="02040602050305030304" pitchFamily="18" charset="0"/>
              </a:rPr>
              <a:t>“Don’t think about winning the SEC Championship. Don’t think about the national championship. Think about what you needed to do in this drill, on this play, in this moment. That’s the </a:t>
            </a:r>
            <a:r>
              <a:rPr lang="en-US" altLang="ja-JP" sz="2400" b="1" u="sng" dirty="0">
                <a:latin typeface="Book Antiqua" panose="02040602050305030304" pitchFamily="18" charset="0"/>
              </a:rPr>
              <a:t>process</a:t>
            </a:r>
            <a:r>
              <a:rPr lang="en-US" altLang="ja-JP" sz="2400" b="1" dirty="0">
                <a:latin typeface="Book Antiqua" panose="02040602050305030304" pitchFamily="18" charset="0"/>
              </a:rPr>
              <a:t>: Let’s think about what we can do today, the task at hand.”</a:t>
            </a:r>
            <a:r>
              <a:rPr lang="en-US" altLang="ja-JP" sz="2400" b="1" baseline="30000" dirty="0">
                <a:latin typeface="Book Antiqua" panose="02040602050305030304" pitchFamily="18" charset="0"/>
              </a:rPr>
              <a:t>14</a:t>
            </a:r>
            <a:r>
              <a:rPr lang="en-US" altLang="ja-JP" sz="2400" b="1" dirty="0">
                <a:latin typeface="Book Antiqua" panose="02040602050305030304" pitchFamily="18" charset="0"/>
              </a:rPr>
              <a:t> </a:t>
            </a:r>
          </a:p>
          <a:p>
            <a:endParaRPr kumimoji="1" lang="en-US" altLang="ja-JP" sz="2400" b="1" dirty="0">
              <a:latin typeface="Book Antiqua" panose="02040602050305030304" pitchFamily="18" charset="0"/>
            </a:endParaRPr>
          </a:p>
          <a:p>
            <a:endParaRPr kumimoji="1" lang="en-US" altLang="ja-JP" sz="2400" b="1" dirty="0">
              <a:latin typeface="Book Antiqua" panose="02040602050305030304" pitchFamily="18" charset="0"/>
            </a:endParaRPr>
          </a:p>
          <a:p>
            <a:r>
              <a:rPr kumimoji="1" lang="en-US" altLang="ja-JP" sz="2000" dirty="0">
                <a:latin typeface="Book Antiqua" panose="02040602050305030304" pitchFamily="18" charset="0"/>
              </a:rPr>
              <a:t>~Nick </a:t>
            </a:r>
            <a:r>
              <a:rPr kumimoji="1" lang="en-US" altLang="ja-JP" sz="2000" dirty="0" err="1">
                <a:latin typeface="Book Antiqua" panose="02040602050305030304" pitchFamily="18" charset="0"/>
              </a:rPr>
              <a:t>Saban</a:t>
            </a:r>
            <a:r>
              <a:rPr kumimoji="1" lang="en-US" altLang="ja-JP" sz="2000" dirty="0">
                <a:latin typeface="Book Antiqua" panose="02040602050305030304" pitchFamily="18" charset="0"/>
              </a:rPr>
              <a:t>: University of Alabama football coach; six national championships between 2003 and 2017</a:t>
            </a:r>
          </a:p>
          <a:p>
            <a:endParaRPr kumimoji="1" lang="en-US" altLang="ja-JP" sz="2400" b="1" dirty="0">
              <a:latin typeface="Book Antiqua" panose="02040602050305030304" pitchFamily="18" charset="0"/>
            </a:endParaRPr>
          </a:p>
        </p:txBody>
      </p:sp>
    </p:spTree>
    <p:extLst>
      <p:ext uri="{BB962C8B-B14F-4D97-AF65-F5344CB8AC3E}">
        <p14:creationId xmlns:p14="http://schemas.microsoft.com/office/powerpoint/2010/main" val="1239479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589212" y="519007"/>
            <a:ext cx="8911687" cy="1280890"/>
          </a:xfrm>
        </p:spPr>
        <p:txBody>
          <a:bodyPr>
            <a:normAutofit/>
          </a:bodyPr>
          <a:lstStyle/>
          <a:p>
            <a:r>
              <a:rPr lang="en-US" altLang="ja-JP" sz="3200" b="1" dirty="0">
                <a:latin typeface="Book Antiqua" panose="02040602050305030304" pitchFamily="18" charset="0"/>
              </a:rPr>
              <a:t>What can ACT do for your command? (cont.)</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471448" y="1891862"/>
            <a:ext cx="10342180" cy="4214647"/>
          </a:xfrm>
        </p:spPr>
        <p:txBody>
          <a:bodyPr>
            <a:normAutofit/>
          </a:bodyPr>
          <a:lstStyle/>
          <a:p>
            <a:r>
              <a:rPr lang="en-US" altLang="ja-JP" sz="2000" dirty="0">
                <a:latin typeface="Book Antiqua" panose="02040602050305030304" pitchFamily="18" charset="0"/>
              </a:rPr>
              <a:t>Wrote a six class, two-week long (12 hours total) ACT-based group treatment program </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Although recruits were pulled from training for injuries, they could be returned to training at any time; also new recruits were sent to the holding compartments every week</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So, needed the program to be brief enough to ensure recruits had time to complete it and so that new cycles of the program could be run frequently enough to give as many recruits as possible an opportunity to participate</a:t>
            </a:r>
          </a:p>
          <a:p>
            <a:endParaRPr lang="en-US" altLang="ja-JP" sz="2000" dirty="0">
              <a:latin typeface="Book Antiqua" panose="02040602050305030304" pitchFamily="18" charset="0"/>
            </a:endParaRPr>
          </a:p>
          <a:p>
            <a:pPr marL="0" indent="0">
              <a:buNone/>
            </a:pPr>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0" indent="0">
              <a:buNone/>
            </a:pPr>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457200" lvl="1" indent="0">
              <a:buNone/>
            </a:pPr>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marL="457200" lvl="1" indent="0">
              <a:buNone/>
            </a:pPr>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302797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589212" y="519007"/>
            <a:ext cx="8911687" cy="1280890"/>
          </a:xfrm>
        </p:spPr>
        <p:txBody>
          <a:bodyPr>
            <a:normAutofit/>
          </a:bodyPr>
          <a:lstStyle/>
          <a:p>
            <a:r>
              <a:rPr lang="en-US" altLang="ja-JP" sz="3200" b="1" dirty="0">
                <a:latin typeface="Book Antiqua" panose="02040602050305030304" pitchFamily="18" charset="0"/>
              </a:rPr>
              <a:t>What can ACT do for your command? (cont.)</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471448" y="1891862"/>
            <a:ext cx="10342180" cy="4403835"/>
          </a:xfrm>
        </p:spPr>
        <p:txBody>
          <a:bodyPr>
            <a:normAutofit lnSpcReduction="10000"/>
          </a:bodyPr>
          <a:lstStyle/>
          <a:p>
            <a:r>
              <a:rPr lang="en-US" altLang="ja-JP" sz="2000" dirty="0">
                <a:latin typeface="Book Antiqua" panose="02040602050305030304" pitchFamily="18" charset="0"/>
              </a:rPr>
              <a:t>Met with training command leadership and gave them a 45 minute brief on the program</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The brief was less about ACT (or at least not couched in ‘ACT language’) and focused more on the required resources and targeted outcomes</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The group sessions were held at a time in the afternoon when it would not interfere with physical therapy or other medical treatment, nor with meal times or with other duties and training-related requirements </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The program cost the training command nothing, so from their perspective there was little reason not to support it</a:t>
            </a: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0" indent="0">
              <a:buNone/>
            </a:pPr>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0" indent="0">
              <a:buNone/>
            </a:pPr>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457200" lvl="1" indent="0">
              <a:buNone/>
            </a:pPr>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marL="457200" lvl="1" indent="0">
              <a:buNone/>
            </a:pPr>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2017845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589212" y="519007"/>
            <a:ext cx="8911687" cy="1280890"/>
          </a:xfrm>
        </p:spPr>
        <p:txBody>
          <a:bodyPr>
            <a:normAutofit/>
          </a:bodyPr>
          <a:lstStyle/>
          <a:p>
            <a:r>
              <a:rPr lang="en-US" altLang="ja-JP" sz="3200" b="1" dirty="0">
                <a:latin typeface="Book Antiqua" panose="02040602050305030304" pitchFamily="18" charset="0"/>
              </a:rPr>
              <a:t>Results of MPPE</a:t>
            </a:r>
            <a:r>
              <a:rPr lang="en-US" altLang="ja-JP" sz="3200" b="1" baseline="30000" dirty="0">
                <a:latin typeface="Book Antiqua" panose="02040602050305030304" pitchFamily="18" charset="0"/>
              </a:rPr>
              <a:t>15</a:t>
            </a:r>
            <a:endParaRPr kumimoji="1" lang="ja-JP" altLang="en-US" sz="3200" b="1" baseline="30000">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324302" y="1439917"/>
            <a:ext cx="10384221" cy="5139559"/>
          </a:xfrm>
        </p:spPr>
        <p:txBody>
          <a:bodyPr>
            <a:normAutofit fontScale="92500" lnSpcReduction="10000"/>
          </a:bodyPr>
          <a:lstStyle/>
          <a:p>
            <a:r>
              <a:rPr lang="en-US" altLang="ja-JP" sz="2000" dirty="0">
                <a:latin typeface="Book Antiqua" panose="02040602050305030304" pitchFamily="18" charset="0"/>
              </a:rPr>
              <a:t>From July 2014 to July 2016, 373 recruits participated in one of the 32 cycles held</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Across all outcomes measures pre to post, Cohen’s </a:t>
            </a:r>
            <a:r>
              <a:rPr lang="en-US" altLang="ja-JP" sz="2000" i="1" dirty="0">
                <a:latin typeface="Book Antiqua" panose="02040602050305030304" pitchFamily="18" charset="0"/>
              </a:rPr>
              <a:t>d</a:t>
            </a:r>
            <a:r>
              <a:rPr lang="en-US" altLang="ja-JP" sz="2000" dirty="0">
                <a:latin typeface="Book Antiqua" panose="02040602050305030304" pitchFamily="18" charset="0"/>
              </a:rPr>
              <a:t> effect sizes were .84 on pain, .64 on pain acceptance, .60 on mindfulness, .63 on cognitive fusion, .48 on experiential avoidance, .54 on depression, and .41 on anxiety.</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Recruits who participated in the program were significantly more likely to have had skeletal injuries (64.9%) than those who didn’t (52.9%) or those who dropped out prematurely (52.7%)</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41.7% of recruits who received the program did not finish training and graduate RTC, compared with 54.5% who didn’t receive it and 65.6% who dropped out early</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Logistic regression model containing numerous predictor variables found participation in MPPE to be one of only three variables predictive of RTC graduation</a:t>
            </a: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0" indent="0">
              <a:buNone/>
            </a:pPr>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0" indent="0">
              <a:buNone/>
            </a:pPr>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457200" lvl="1" indent="0">
              <a:buNone/>
            </a:pPr>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marL="457200" lvl="1" indent="0">
              <a:buNone/>
            </a:pPr>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391223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0046026-245A-5644-B61A-45AF0AC03A49}"/>
              </a:ext>
            </a:extLst>
          </p:cNvPr>
          <p:cNvSpPr txBox="1"/>
          <p:nvPr/>
        </p:nvSpPr>
        <p:spPr>
          <a:xfrm>
            <a:off x="1902372" y="1219199"/>
            <a:ext cx="9160863" cy="6247864"/>
          </a:xfrm>
          <a:prstGeom prst="rect">
            <a:avLst/>
          </a:prstGeom>
          <a:noFill/>
        </p:spPr>
        <p:txBody>
          <a:bodyPr wrap="square" rtlCol="0">
            <a:spAutoFit/>
          </a:bodyPr>
          <a:lstStyle/>
          <a:p>
            <a:endParaRPr kumimoji="1" lang="en-US" altLang="ja-JP" sz="4000" b="1" dirty="0">
              <a:latin typeface="Book Antiqua" panose="02040602050305030304" pitchFamily="18" charset="0"/>
            </a:endParaRPr>
          </a:p>
          <a:p>
            <a:endParaRPr kumimoji="1" lang="en-US" altLang="ja-JP" sz="4000" b="1" dirty="0">
              <a:latin typeface="Book Antiqua" panose="02040602050305030304" pitchFamily="18" charset="0"/>
            </a:endParaRPr>
          </a:p>
          <a:p>
            <a:r>
              <a:rPr kumimoji="1" lang="en-US" altLang="ja-JP" sz="4000" b="1" dirty="0">
                <a:latin typeface="Book Antiqua" panose="02040602050305030304" pitchFamily="18" charset="0"/>
              </a:rPr>
              <a:t>3d Marine Logistics Group (3d MLG)-wide Psychological Resilience Program</a:t>
            </a:r>
          </a:p>
          <a:p>
            <a:pPr marL="285750" indent="-285750">
              <a:buFont typeface="Wingdings" pitchFamily="2" charset="2"/>
              <a:buChar char="u"/>
            </a:pPr>
            <a:endParaRPr kumimoji="1" lang="en-US" altLang="ja-JP" sz="4000" b="1" dirty="0">
              <a:latin typeface="Book Antiqua" panose="02040602050305030304" pitchFamily="18" charset="0"/>
            </a:endParaRPr>
          </a:p>
          <a:p>
            <a:pPr marL="285750" indent="-285750">
              <a:buFont typeface="Wingdings" pitchFamily="2" charset="2"/>
              <a:buChar char="u"/>
            </a:pPr>
            <a:endParaRPr kumimoji="1" lang="en-US" altLang="ja-JP" sz="4000" b="1" dirty="0">
              <a:latin typeface="Book Antiqua" panose="02040602050305030304" pitchFamily="18" charset="0"/>
            </a:endParaRPr>
          </a:p>
          <a:p>
            <a:endParaRPr kumimoji="1" lang="en-US" altLang="ja-JP" sz="4000" b="1" dirty="0">
              <a:latin typeface="Book Antiqua" panose="02040602050305030304" pitchFamily="18" charset="0"/>
            </a:endParaRPr>
          </a:p>
          <a:p>
            <a:pPr marL="285750" indent="-285750">
              <a:buFont typeface="Wingdings" pitchFamily="2" charset="2"/>
              <a:buChar char="u"/>
            </a:pPr>
            <a:endParaRPr kumimoji="1" lang="en-US" altLang="ja-JP" sz="4000" b="1" dirty="0">
              <a:latin typeface="Book Antiqua" panose="02040602050305030304" pitchFamily="18" charset="0"/>
            </a:endParaRPr>
          </a:p>
          <a:p>
            <a:pPr marL="285750" indent="-285750">
              <a:buFont typeface="Wingdings" pitchFamily="2" charset="2"/>
              <a:buChar char="u"/>
            </a:pPr>
            <a:endParaRPr kumimoji="1" lang="ja-JP" altLang="en-US" sz="4000" b="1">
              <a:latin typeface="Book Antiqua" panose="02040602050305030304" pitchFamily="18" charset="0"/>
            </a:endParaRPr>
          </a:p>
        </p:txBody>
      </p:sp>
    </p:spTree>
    <p:extLst>
      <p:ext uri="{BB962C8B-B14F-4D97-AF65-F5344CB8AC3E}">
        <p14:creationId xmlns:p14="http://schemas.microsoft.com/office/powerpoint/2010/main" val="173791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589212" y="519007"/>
            <a:ext cx="8911687" cy="1280890"/>
          </a:xfrm>
        </p:spPr>
        <p:txBody>
          <a:bodyPr>
            <a:normAutofit/>
          </a:bodyPr>
          <a:lstStyle/>
          <a:p>
            <a:r>
              <a:rPr lang="en-US" altLang="ja-JP" sz="3200" b="1" dirty="0">
                <a:latin typeface="Book Antiqua" panose="02040602050305030304" pitchFamily="18" charset="0"/>
              </a:rPr>
              <a:t>Relationship between mental health providers and military leaders</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555531" y="2259724"/>
            <a:ext cx="9833467" cy="3777622"/>
          </a:xfrm>
        </p:spPr>
        <p:txBody>
          <a:bodyPr>
            <a:normAutofit fontScale="92500" lnSpcReduction="10000"/>
          </a:bodyPr>
          <a:lstStyle/>
          <a:p>
            <a:r>
              <a:rPr kumimoji="1" lang="en-US" altLang="ja-JP" dirty="0">
                <a:latin typeface="Book Antiqua" panose="02040602050305030304" pitchFamily="18" charset="0"/>
              </a:rPr>
              <a:t>No</a:t>
            </a:r>
            <a:r>
              <a:rPr lang="en-US" altLang="ja-JP" dirty="0">
                <a:latin typeface="Book Antiqua" panose="02040602050305030304" pitchFamily="18" charset="0"/>
              </a:rPr>
              <a:t> known involvement of military psychiatrists in wars prior to WWI, but Napoleon Bonaparte’s physicians instructed emotionally drained troops to remain with units while taking time out for rest, exercise, and musical entertainment</a:t>
            </a:r>
            <a:r>
              <a:rPr lang="en-US" altLang="ja-JP" baseline="30000" dirty="0">
                <a:latin typeface="Book Antiqua" panose="02040602050305030304" pitchFamily="18" charset="0"/>
              </a:rPr>
              <a:t>1</a:t>
            </a:r>
            <a:endParaRPr kumimoji="1" lang="en-US" altLang="ja-JP" baseline="30000" dirty="0">
              <a:latin typeface="Book Antiqua" panose="02040602050305030304" pitchFamily="18" charset="0"/>
            </a:endParaRPr>
          </a:p>
          <a:p>
            <a:endParaRPr lang="en-US" altLang="ja-JP" dirty="0">
              <a:latin typeface="Book Antiqua" panose="02040602050305030304" pitchFamily="18" charset="0"/>
            </a:endParaRPr>
          </a:p>
          <a:p>
            <a:r>
              <a:rPr kumimoji="1" lang="en-US" altLang="ja-JP" dirty="0">
                <a:latin typeface="Book Antiqua" panose="02040602050305030304" pitchFamily="18" charset="0"/>
              </a:rPr>
              <a:t>WWI, neurologist Georges Guillain</a:t>
            </a:r>
            <a:r>
              <a:rPr lang="en-US" altLang="ja-JP" dirty="0">
                <a:latin typeface="Book Antiqua" panose="02040602050305030304" pitchFamily="18" charset="0"/>
              </a:rPr>
              <a:t>’s efforts to evaluate and treat French Army combat stress casualties as close to the battlefront as possible</a:t>
            </a:r>
          </a:p>
          <a:p>
            <a:pPr lvl="1"/>
            <a:r>
              <a:rPr lang="en-US" altLang="ja-JP" sz="1800" dirty="0">
                <a:latin typeface="Book Antiqua" panose="02040602050305030304" pitchFamily="18" charset="0"/>
              </a:rPr>
              <a:t>British Army psychiatrist C.S. Meyers and the American physician Thomas Salmon followed his lead</a:t>
            </a:r>
          </a:p>
          <a:p>
            <a:pPr lvl="1"/>
            <a:endParaRPr lang="en-US" altLang="ja-JP" dirty="0">
              <a:latin typeface="Book Antiqua" panose="02040602050305030304" pitchFamily="18" charset="0"/>
            </a:endParaRPr>
          </a:p>
          <a:p>
            <a:r>
              <a:rPr lang="en-US" altLang="ja-JP" dirty="0">
                <a:latin typeface="Book Antiqua" panose="02040602050305030304" pitchFamily="18" charset="0"/>
              </a:rPr>
              <a:t>This approach to providing brief treatments close to the front lines became the PIES model (by U.S. Army psychiatrist Kenneth </a:t>
            </a:r>
            <a:r>
              <a:rPr lang="en-US" altLang="ja-JP" dirty="0" err="1">
                <a:latin typeface="Book Antiqua" panose="02040602050305030304" pitchFamily="18" charset="0"/>
              </a:rPr>
              <a:t>Artiss</a:t>
            </a:r>
            <a:r>
              <a:rPr lang="en-US" altLang="ja-JP" dirty="0">
                <a:latin typeface="Book Antiqua" panose="02040602050305030304" pitchFamily="18" charset="0"/>
              </a:rPr>
              <a:t>)</a:t>
            </a:r>
            <a:r>
              <a:rPr lang="en-US" altLang="ja-JP" baseline="30000" dirty="0">
                <a:latin typeface="Book Antiqua" panose="02040602050305030304" pitchFamily="18" charset="0"/>
              </a:rPr>
              <a:t>2</a:t>
            </a:r>
            <a:r>
              <a:rPr lang="en-US" altLang="ja-JP" dirty="0">
                <a:latin typeface="Book Antiqua" panose="02040602050305030304" pitchFamily="18" charset="0"/>
              </a:rPr>
              <a:t> and has been a foundation to U.S. military operational mental health in conflicts and exercises ever since</a:t>
            </a: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4128519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063695" y="455945"/>
            <a:ext cx="9361050" cy="1280890"/>
          </a:xfrm>
        </p:spPr>
        <p:txBody>
          <a:bodyPr>
            <a:normAutofit/>
          </a:bodyPr>
          <a:lstStyle/>
          <a:p>
            <a:r>
              <a:rPr kumimoji="1" lang="en-US" altLang="ja-JP" sz="3200" b="1" dirty="0">
                <a:latin typeface="Book Antiqua" panose="02040602050305030304" pitchFamily="18" charset="0"/>
              </a:rPr>
              <a:t>3d </a:t>
            </a:r>
            <a:r>
              <a:rPr lang="en-US" altLang="ja-JP" sz="3200" b="1" dirty="0">
                <a:latin typeface="Book Antiqua" panose="02040602050305030304" pitchFamily="18" charset="0"/>
              </a:rPr>
              <a:t>Marine Logistics Group (3d MLG)</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177158" y="1345325"/>
            <a:ext cx="10552386" cy="4606158"/>
          </a:xfrm>
        </p:spPr>
        <p:txBody>
          <a:bodyPr>
            <a:normAutofit lnSpcReduction="10000"/>
          </a:bodyPr>
          <a:lstStyle/>
          <a:p>
            <a:pPr marL="0" indent="0">
              <a:buNone/>
            </a:pPr>
            <a:endParaRPr lang="en-US" altLang="ja-JP" sz="2000" dirty="0">
              <a:latin typeface="Book Antiqua" panose="02040602050305030304" pitchFamily="18" charset="0"/>
            </a:endParaRPr>
          </a:p>
          <a:p>
            <a:r>
              <a:rPr lang="en-US" altLang="ja-JP" sz="2000" dirty="0">
                <a:latin typeface="Book Antiqua" panose="02040602050305030304" pitchFamily="18" charset="0"/>
              </a:rPr>
              <a:t>Marine Expeditionary Force (MEF) is the principal Marine Corps war fighting organization capable of missions across the range of military operations</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There are the three MEFs: I MEF in California/Arizona, II MEF in North and South Carolina, III MEF in Japan/Hawaii</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Each MEF contains:</a:t>
            </a:r>
          </a:p>
          <a:p>
            <a:pPr lvl="1"/>
            <a:r>
              <a:rPr lang="en-US" altLang="ja-JP" sz="1800" dirty="0">
                <a:latin typeface="Book Antiqua" panose="02040602050305030304" pitchFamily="18" charset="0"/>
              </a:rPr>
              <a:t>Command element</a:t>
            </a:r>
          </a:p>
          <a:p>
            <a:pPr lvl="1"/>
            <a:r>
              <a:rPr lang="en-US" altLang="ja-JP" sz="1800" dirty="0">
                <a:latin typeface="Book Antiqua" panose="02040602050305030304" pitchFamily="18" charset="0"/>
              </a:rPr>
              <a:t>Infantry element</a:t>
            </a:r>
          </a:p>
          <a:p>
            <a:pPr lvl="1"/>
            <a:r>
              <a:rPr lang="en-US" altLang="ja-JP" sz="1800" dirty="0">
                <a:latin typeface="Book Antiqua" panose="02040602050305030304" pitchFamily="18" charset="0"/>
              </a:rPr>
              <a:t>Aviation element</a:t>
            </a:r>
          </a:p>
          <a:p>
            <a:pPr lvl="1"/>
            <a:r>
              <a:rPr lang="en-US" altLang="ja-JP" sz="1800" dirty="0">
                <a:latin typeface="Book Antiqua" panose="02040602050305030304" pitchFamily="18" charset="0"/>
              </a:rPr>
              <a:t>Logistics element</a:t>
            </a:r>
          </a:p>
          <a:p>
            <a:pPr marL="457200" lvl="1" indent="0">
              <a:buNone/>
            </a:pPr>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2939389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063695" y="455945"/>
            <a:ext cx="9361050" cy="1280890"/>
          </a:xfrm>
        </p:spPr>
        <p:txBody>
          <a:bodyPr>
            <a:normAutofit/>
          </a:bodyPr>
          <a:lstStyle/>
          <a:p>
            <a:r>
              <a:rPr kumimoji="1" lang="en-US" altLang="ja-JP" sz="3200" b="1" dirty="0">
                <a:latin typeface="Book Antiqua" panose="02040602050305030304" pitchFamily="18" charset="0"/>
              </a:rPr>
              <a:t>3d </a:t>
            </a:r>
            <a:r>
              <a:rPr lang="en-US" altLang="ja-JP" sz="3200" b="1" dirty="0">
                <a:latin typeface="Book Antiqua" panose="02040602050305030304" pitchFamily="18" charset="0"/>
              </a:rPr>
              <a:t>Marine Logistics Group (3d MLG) (cont.)</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177157" y="1345325"/>
            <a:ext cx="10731063" cy="4606158"/>
          </a:xfrm>
        </p:spPr>
        <p:txBody>
          <a:bodyPr>
            <a:normAutofit/>
          </a:bodyPr>
          <a:lstStyle/>
          <a:p>
            <a:pPr marL="0" indent="0">
              <a:buNone/>
            </a:pPr>
            <a:endParaRPr lang="en-US" altLang="ja-JP" sz="2000" dirty="0">
              <a:latin typeface="Book Antiqua" panose="02040602050305030304" pitchFamily="18" charset="0"/>
            </a:endParaRPr>
          </a:p>
          <a:p>
            <a:r>
              <a:rPr lang="en-US" altLang="ja-JP" sz="2000" dirty="0">
                <a:latin typeface="Book Antiqua" panose="02040602050305030304" pitchFamily="18" charset="0"/>
              </a:rPr>
              <a:t>3d MLG has about 4,500 personnel with Military Occupational Specialties (MOS) and rates (Navy uses the term ’rate’) in supply, maintenance, transportation, general engineering, health services, other services; there are 8 battalions, 2 regiments, and 1 group-level headquarters within 3d MLG</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3d MLG provides logistics support for the Marine Corps to execute all amphibious, ground, and air operations in the Indo-Pacific region, covering 100 million square miles (52% of the Earth’s surface), 36 nations, and over half of the world’s population</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Throughout the year, conducts numerous deployments and exercises with allied nations in the region </a:t>
            </a:r>
          </a:p>
          <a:p>
            <a:endParaRPr lang="en-US" altLang="ja-JP" sz="2000" dirty="0">
              <a:latin typeface="Book Antiqua" panose="02040602050305030304" pitchFamily="18" charset="0"/>
            </a:endParaRPr>
          </a:p>
          <a:p>
            <a:pPr marL="457200" lvl="1" indent="0">
              <a:buNone/>
            </a:pPr>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4240168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063695" y="455945"/>
            <a:ext cx="9361050" cy="1280890"/>
          </a:xfrm>
        </p:spPr>
        <p:txBody>
          <a:bodyPr>
            <a:normAutofit/>
          </a:bodyPr>
          <a:lstStyle/>
          <a:p>
            <a:r>
              <a:rPr kumimoji="1" lang="en-US" altLang="ja-JP" sz="3200" b="1" dirty="0">
                <a:latin typeface="Book Antiqua" panose="02040602050305030304" pitchFamily="18" charset="0"/>
              </a:rPr>
              <a:t>3d </a:t>
            </a:r>
            <a:r>
              <a:rPr lang="en-US" altLang="ja-JP" sz="3200" b="1" dirty="0">
                <a:latin typeface="Book Antiqua" panose="02040602050305030304" pitchFamily="18" charset="0"/>
              </a:rPr>
              <a:t>Marine Logistics Group (3d MLG) (cont.)</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177157" y="1345325"/>
            <a:ext cx="10731063" cy="4606158"/>
          </a:xfrm>
        </p:spPr>
        <p:txBody>
          <a:bodyPr>
            <a:normAutofit lnSpcReduction="10000"/>
          </a:bodyPr>
          <a:lstStyle/>
          <a:p>
            <a:pPr marL="0" indent="0">
              <a:buNone/>
            </a:pPr>
            <a:endParaRPr lang="en-US" altLang="ja-JP" sz="2000" dirty="0">
              <a:latin typeface="Book Antiqua" panose="02040602050305030304" pitchFamily="18" charset="0"/>
            </a:endParaRPr>
          </a:p>
          <a:p>
            <a:r>
              <a:rPr lang="en-US" altLang="ja-JP" sz="2000" dirty="0">
                <a:latin typeface="Book Antiqua" panose="02040602050305030304" pitchFamily="18" charset="0"/>
              </a:rPr>
              <a:t>English speaking mental health resources in Okinawa are somewhat limited</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Combat Stress Platoon (four clinical psychologists, two psychiatrists, five psychiatric technicians) is assigned to 3d MLG to provide all outpatient care, assessments (fitness for duty, security, acute distress/suicidal, special duty, etc.), psychoeducational briefs, regular meetings with command personnel regarding psychological health of units, 24/7 availability to command leaders </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Naval Hospital Okinawa provides psychiatric inpatient services when needed</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Non-active duty behavioral health counselors employed in clinics on bases for supplementary support</a:t>
            </a:r>
          </a:p>
          <a:p>
            <a:endParaRPr lang="en-US" altLang="ja-JP" sz="2000" dirty="0">
              <a:latin typeface="Book Antiqua" panose="02040602050305030304" pitchFamily="18" charset="0"/>
            </a:endParaRPr>
          </a:p>
          <a:p>
            <a:pPr marL="457200" lvl="1" indent="0">
              <a:buNone/>
            </a:pPr>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1400517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063694" y="455945"/>
            <a:ext cx="9770953" cy="1280890"/>
          </a:xfrm>
        </p:spPr>
        <p:txBody>
          <a:bodyPr>
            <a:normAutofit/>
          </a:bodyPr>
          <a:lstStyle/>
          <a:p>
            <a:r>
              <a:rPr lang="en-US" altLang="ja-JP" sz="3200" b="1" dirty="0">
                <a:latin typeface="Book Antiqua" panose="02040602050305030304" pitchFamily="18" charset="0"/>
              </a:rPr>
              <a:t>Managing expectations from command leadership</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408386" y="1891862"/>
            <a:ext cx="9833467" cy="4214647"/>
          </a:xfrm>
        </p:spPr>
        <p:txBody>
          <a:bodyPr>
            <a:normAutofit fontScale="92500" lnSpcReduction="10000"/>
          </a:bodyPr>
          <a:lstStyle/>
          <a:p>
            <a:r>
              <a:rPr lang="en-US" altLang="ja-JP" sz="2000" dirty="0">
                <a:latin typeface="Book Antiqua" panose="02040602050305030304" pitchFamily="18" charset="0"/>
              </a:rPr>
              <a:t>Exclusive focus on</a:t>
            </a:r>
          </a:p>
          <a:p>
            <a:pPr lvl="1"/>
            <a:r>
              <a:rPr lang="en-US" altLang="ja-JP" sz="1800" dirty="0">
                <a:latin typeface="Book Antiqua" panose="02040602050305030304" pitchFamily="18" charset="0"/>
              </a:rPr>
              <a:t>Suicide prevention</a:t>
            </a:r>
          </a:p>
          <a:p>
            <a:pPr lvl="1"/>
            <a:r>
              <a:rPr lang="en-US" altLang="ja-JP" sz="1800" dirty="0">
                <a:latin typeface="Book Antiqua" panose="02040602050305030304" pitchFamily="18" charset="0"/>
              </a:rPr>
              <a:t>Decreasing alcoholic and drug related incidents</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Strong push for boosting resilience, hardiness, and toughness…</a:t>
            </a:r>
          </a:p>
          <a:p>
            <a:pPr lvl="1"/>
            <a:endParaRPr lang="en-US" altLang="ja-JP" sz="2000" dirty="0">
              <a:latin typeface="Book Antiqua" panose="02040602050305030304" pitchFamily="18" charset="0"/>
            </a:endParaRPr>
          </a:p>
          <a:p>
            <a:r>
              <a:rPr lang="en-US" altLang="ja-JP" sz="2000" dirty="0">
                <a:latin typeface="Book Antiqua" panose="02040602050305030304" pitchFamily="18" charset="0"/>
              </a:rPr>
              <a:t>…but much of what is developed within the Marine Corps is 1-2 hour classes that at most cover psychoeducation with limited, if any, evidence-based interventions</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 Subscribe to a medical-model view of mental health; most concerned with ‘symptoms’ and specific high-risk behaviors (e.g., suicide, alcohol/drug misuse) and not with core maladaptive processes that underlie these problem behaviors</a:t>
            </a:r>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1089648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C297E5F5-9596-1245-B5D3-A096B62BCB24}"/>
              </a:ext>
            </a:extLst>
          </p:cNvPr>
          <p:cNvSpPr txBox="1">
            <a:spLocks noChangeArrowheads="1"/>
          </p:cNvSpPr>
          <p:nvPr/>
        </p:nvSpPr>
        <p:spPr bwMode="auto">
          <a:xfrm>
            <a:off x="2427890" y="289802"/>
            <a:ext cx="836623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en-US" altLang="ja-JP" sz="4000" b="1" dirty="0">
                <a:solidFill>
                  <a:srgbClr val="16165D"/>
                </a:solidFill>
                <a:latin typeface="Book Antiqua" panose="02040602050305030304" pitchFamily="18" charset="0"/>
              </a:rPr>
              <a:t>What do we mean by ‘resilience’</a:t>
            </a:r>
          </a:p>
        </p:txBody>
      </p:sp>
      <p:sp>
        <p:nvSpPr>
          <p:cNvPr id="9" name="テキスト ボックス 8">
            <a:extLst>
              <a:ext uri="{FF2B5EF4-FFF2-40B4-BE49-F238E27FC236}">
                <a16:creationId xmlns:a16="http://schemas.microsoft.com/office/drawing/2014/main" id="{E5D7C98D-8333-BE46-8969-9D62646C27C1}"/>
              </a:ext>
            </a:extLst>
          </p:cNvPr>
          <p:cNvSpPr txBox="1"/>
          <p:nvPr/>
        </p:nvSpPr>
        <p:spPr>
          <a:xfrm>
            <a:off x="1868407" y="2025348"/>
            <a:ext cx="8925717" cy="3693319"/>
          </a:xfrm>
          <a:prstGeom prst="rect">
            <a:avLst/>
          </a:prstGeom>
          <a:noFill/>
        </p:spPr>
        <p:txBody>
          <a:bodyPr wrap="square" rtlCol="0">
            <a:spAutoFit/>
          </a:bodyPr>
          <a:lstStyle/>
          <a:p>
            <a:pPr marL="285750" indent="-285750">
              <a:buFont typeface="Wingdings" pitchFamily="2" charset="2"/>
              <a:buChar char="n"/>
            </a:pPr>
            <a:r>
              <a:rPr kumimoji="1" lang="en-US" altLang="ja-JP" dirty="0">
                <a:solidFill>
                  <a:srgbClr val="002060"/>
                </a:solidFill>
                <a:latin typeface="Book Antiqua" panose="02040602050305030304" pitchFamily="18" charset="0"/>
              </a:rPr>
              <a:t>A healthy or effective way of responding to:</a:t>
            </a:r>
          </a:p>
          <a:p>
            <a:pPr marL="742950" lvl="1" indent="-285750">
              <a:buFont typeface="Wingdings" pitchFamily="2" charset="2"/>
              <a:buChar char="n"/>
            </a:pPr>
            <a:r>
              <a:rPr kumimoji="1" lang="en-US" altLang="ja-JP" dirty="0">
                <a:solidFill>
                  <a:srgbClr val="002060"/>
                </a:solidFill>
                <a:latin typeface="Book Antiqua" panose="02040602050305030304" pitchFamily="18" charset="0"/>
              </a:rPr>
              <a:t>A difficult or challenging situation </a:t>
            </a:r>
            <a:r>
              <a:rPr kumimoji="1" lang="en-US" altLang="ja-JP" i="1" dirty="0">
                <a:solidFill>
                  <a:srgbClr val="002060"/>
                </a:solidFill>
                <a:latin typeface="Book Antiqua" panose="02040602050305030304" pitchFamily="18" charset="0"/>
              </a:rPr>
              <a:t>and</a:t>
            </a:r>
            <a:r>
              <a:rPr kumimoji="1" lang="en-US" altLang="ja-JP" dirty="0">
                <a:solidFill>
                  <a:srgbClr val="002060"/>
                </a:solidFill>
                <a:latin typeface="Book Antiqua" panose="02040602050305030304" pitchFamily="18" charset="0"/>
              </a:rPr>
              <a:t> </a:t>
            </a:r>
            <a:endParaRPr kumimoji="1" lang="en-US" altLang="ja-JP" i="1" dirty="0">
              <a:solidFill>
                <a:srgbClr val="002060"/>
              </a:solidFill>
              <a:latin typeface="Book Antiqua" panose="02040602050305030304" pitchFamily="18" charset="0"/>
            </a:endParaRPr>
          </a:p>
          <a:p>
            <a:pPr marL="742950" lvl="1" indent="-285750">
              <a:buFont typeface="Wingdings" pitchFamily="2" charset="2"/>
              <a:buChar char="n"/>
            </a:pPr>
            <a:r>
              <a:rPr kumimoji="1" lang="en-US" altLang="ja-JP" dirty="0">
                <a:solidFill>
                  <a:srgbClr val="002060"/>
                </a:solidFill>
                <a:latin typeface="Book Antiqua" panose="02040602050305030304" pitchFamily="18" charset="0"/>
              </a:rPr>
              <a:t>The uncomfortable or unwanted thoughts, feelings, sensations, and urges that are connected to the situation</a:t>
            </a:r>
          </a:p>
          <a:p>
            <a:pPr marL="742950" lvl="1" indent="-285750">
              <a:buFont typeface="Wingdings" pitchFamily="2" charset="2"/>
              <a:buChar char="n"/>
            </a:pPr>
            <a:endParaRPr kumimoji="1" lang="en-US" altLang="ja-JP" dirty="0">
              <a:solidFill>
                <a:srgbClr val="002060"/>
              </a:solidFill>
              <a:latin typeface="Book Antiqua" panose="02040602050305030304" pitchFamily="18" charset="0"/>
            </a:endParaRPr>
          </a:p>
          <a:p>
            <a:pPr marL="285750" indent="-285750">
              <a:buFont typeface="Wingdings" pitchFamily="2" charset="2"/>
              <a:buChar char="n"/>
            </a:pPr>
            <a:r>
              <a:rPr kumimoji="1" lang="en-US" altLang="ja-JP" dirty="0">
                <a:solidFill>
                  <a:srgbClr val="002060"/>
                </a:solidFill>
                <a:latin typeface="Book Antiqua" panose="02040602050305030304" pitchFamily="18" charset="0"/>
              </a:rPr>
              <a:t>It isn’t something you have.  Although genetics and biology can play a role, it’s not something you’re born with.</a:t>
            </a:r>
          </a:p>
          <a:p>
            <a:pPr marL="285750" indent="-285750">
              <a:buFont typeface="Wingdings" pitchFamily="2" charset="2"/>
              <a:buChar char="n"/>
            </a:pPr>
            <a:endParaRPr kumimoji="1" lang="en-US" altLang="ja-JP" dirty="0">
              <a:solidFill>
                <a:srgbClr val="002060"/>
              </a:solidFill>
              <a:latin typeface="Book Antiqua" panose="02040602050305030304" pitchFamily="18" charset="0"/>
            </a:endParaRPr>
          </a:p>
          <a:p>
            <a:pPr marL="285750" indent="-285750">
              <a:buFont typeface="Wingdings" pitchFamily="2" charset="2"/>
              <a:buChar char="n"/>
            </a:pPr>
            <a:r>
              <a:rPr kumimoji="1" lang="en-US" altLang="ja-JP" dirty="0">
                <a:solidFill>
                  <a:srgbClr val="002060"/>
                </a:solidFill>
                <a:latin typeface="Book Antiqua" panose="02040602050305030304" pitchFamily="18" charset="0"/>
              </a:rPr>
              <a:t>You develop it over the course of your lifetime.</a:t>
            </a:r>
          </a:p>
          <a:p>
            <a:pPr marL="285750" indent="-285750">
              <a:buFont typeface="Wingdings" pitchFamily="2" charset="2"/>
              <a:buChar char="n"/>
            </a:pPr>
            <a:endParaRPr kumimoji="1" lang="en-US" altLang="ja-JP" dirty="0">
              <a:solidFill>
                <a:srgbClr val="002060"/>
              </a:solidFill>
              <a:latin typeface="Book Antiqua" panose="02040602050305030304" pitchFamily="18" charset="0"/>
            </a:endParaRPr>
          </a:p>
          <a:p>
            <a:pPr marL="285750" indent="-285750">
              <a:buFont typeface="Wingdings" pitchFamily="2" charset="2"/>
              <a:buChar char="n"/>
            </a:pPr>
            <a:r>
              <a:rPr kumimoji="1" lang="en-US" altLang="ja-JP" dirty="0">
                <a:solidFill>
                  <a:srgbClr val="002060"/>
                </a:solidFill>
                <a:latin typeface="Book Antiqua" panose="02040602050305030304" pitchFamily="18" charset="0"/>
              </a:rPr>
              <a:t>You can train yourself to be resilient even if you are not facing a difficult situation.  In fact, unless you work on building resilience over time and situations, you will be less able to handle greater adversity.  </a:t>
            </a:r>
          </a:p>
        </p:txBody>
      </p:sp>
    </p:spTree>
    <p:extLst>
      <p:ext uri="{BB962C8B-B14F-4D97-AF65-F5344CB8AC3E}">
        <p14:creationId xmlns:p14="http://schemas.microsoft.com/office/powerpoint/2010/main" val="2418452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3">
            <a:extLst>
              <a:ext uri="{FF2B5EF4-FFF2-40B4-BE49-F238E27FC236}">
                <a16:creationId xmlns:a16="http://schemas.microsoft.com/office/drawing/2014/main" id="{474CAE37-56A7-334D-87DE-496C3AC51D6C}"/>
              </a:ext>
            </a:extLst>
          </p:cNvPr>
          <p:cNvSpPr txBox="1">
            <a:spLocks noChangeArrowheads="1"/>
          </p:cNvSpPr>
          <p:nvPr/>
        </p:nvSpPr>
        <p:spPr bwMode="auto">
          <a:xfrm>
            <a:off x="1216022" y="1809901"/>
            <a:ext cx="2373979"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kumimoji="0" lang="en-US" altLang="ja-JP" b="1" dirty="0">
                <a:solidFill>
                  <a:srgbClr val="7030A0"/>
                </a:solidFill>
                <a:latin typeface="Book Antiqua" panose="02040602050305030304" pitchFamily="18" charset="0"/>
              </a:rPr>
              <a:t>Increase psychological flexibility</a:t>
            </a:r>
            <a:endParaRPr lang="en-US" altLang="ja-JP" b="1" dirty="0">
              <a:solidFill>
                <a:srgbClr val="7030A0"/>
              </a:solidFill>
              <a:latin typeface="Book Antiqua" panose="02040602050305030304" pitchFamily="18" charset="0"/>
            </a:endParaRPr>
          </a:p>
          <a:p>
            <a:pPr algn="ctr">
              <a:spcBef>
                <a:spcPct val="0"/>
              </a:spcBef>
              <a:buFontTx/>
              <a:buNone/>
            </a:pPr>
            <a:endParaRPr lang="en-US" altLang="ja-JP" b="1" dirty="0">
              <a:solidFill>
                <a:srgbClr val="7030A0"/>
              </a:solidFill>
              <a:latin typeface="Book Antiqua" panose="02040602050305030304" pitchFamily="18" charset="0"/>
            </a:endParaRPr>
          </a:p>
          <a:p>
            <a:pPr algn="ctr">
              <a:spcBef>
                <a:spcPct val="0"/>
              </a:spcBef>
              <a:buFontTx/>
              <a:buNone/>
            </a:pPr>
            <a:endParaRPr lang="en-US" altLang="ja-JP" b="1" dirty="0">
              <a:solidFill>
                <a:srgbClr val="7030A0"/>
              </a:solidFill>
              <a:latin typeface="Book Antiqua" panose="02040602050305030304" pitchFamily="18" charset="0"/>
            </a:endParaRPr>
          </a:p>
          <a:p>
            <a:pPr algn="ctr">
              <a:spcBef>
                <a:spcPct val="0"/>
              </a:spcBef>
              <a:buFontTx/>
              <a:buNone/>
            </a:pPr>
            <a:endParaRPr lang="en-US" altLang="ja-JP" b="1" dirty="0">
              <a:solidFill>
                <a:srgbClr val="7030A0"/>
              </a:solidFill>
              <a:latin typeface="Book Antiqua" panose="02040602050305030304" pitchFamily="18" charset="0"/>
            </a:endParaRPr>
          </a:p>
          <a:p>
            <a:pPr algn="ctr">
              <a:spcBef>
                <a:spcPct val="0"/>
              </a:spcBef>
              <a:buFontTx/>
              <a:buNone/>
            </a:pPr>
            <a:endParaRPr lang="en-US" altLang="ja-JP" b="1" dirty="0">
              <a:solidFill>
                <a:srgbClr val="7030A0"/>
              </a:solidFill>
              <a:latin typeface="Book Antiqua" panose="02040602050305030304" pitchFamily="18" charset="0"/>
            </a:endParaRPr>
          </a:p>
          <a:p>
            <a:pPr algn="ctr">
              <a:spcBef>
                <a:spcPct val="0"/>
              </a:spcBef>
              <a:buFontTx/>
              <a:buNone/>
            </a:pPr>
            <a:r>
              <a:rPr lang="en-US" altLang="ja-JP" b="1" dirty="0">
                <a:solidFill>
                  <a:srgbClr val="7030A0"/>
                </a:solidFill>
                <a:latin typeface="Book Antiqua" panose="02040602050305030304" pitchFamily="18" charset="0"/>
              </a:rPr>
              <a:t>Greater psychological resilience</a:t>
            </a:r>
            <a:endParaRPr lang="ja-JP" altLang="en-US" b="1">
              <a:solidFill>
                <a:srgbClr val="7030A0"/>
              </a:solidFill>
              <a:latin typeface="Book Antiqua" panose="02040602050305030304" pitchFamily="18" charset="0"/>
            </a:endParaRPr>
          </a:p>
        </p:txBody>
      </p:sp>
      <p:sp>
        <p:nvSpPr>
          <p:cNvPr id="9" name="Text Box 2">
            <a:extLst>
              <a:ext uri="{FF2B5EF4-FFF2-40B4-BE49-F238E27FC236}">
                <a16:creationId xmlns:a16="http://schemas.microsoft.com/office/drawing/2014/main" id="{48F9C342-01CF-3340-AE44-B37ACFD11145}"/>
              </a:ext>
            </a:extLst>
          </p:cNvPr>
          <p:cNvSpPr txBox="1">
            <a:spLocks noChangeArrowheads="1"/>
          </p:cNvSpPr>
          <p:nvPr/>
        </p:nvSpPr>
        <p:spPr bwMode="auto">
          <a:xfrm>
            <a:off x="115503" y="194699"/>
            <a:ext cx="1199307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kumimoji="0" lang="en-US" altLang="ja-JP" sz="3200" b="1" dirty="0">
                <a:latin typeface="Book Antiqua" panose="02040602050305030304" pitchFamily="18" charset="0"/>
              </a:rPr>
              <a:t>Psychological Resilience</a:t>
            </a:r>
            <a:r>
              <a:rPr kumimoji="0" lang="en-US" altLang="ja-JP" sz="3200" b="1" dirty="0">
                <a:solidFill>
                  <a:srgbClr val="002060"/>
                </a:solidFill>
                <a:latin typeface="Book Antiqua" panose="02040602050305030304" pitchFamily="18" charset="0"/>
              </a:rPr>
              <a:t> </a:t>
            </a:r>
            <a:r>
              <a:rPr kumimoji="0" lang="ja-JP" altLang="en-US" sz="3200" b="1">
                <a:solidFill>
                  <a:srgbClr val="002060"/>
                </a:solidFill>
                <a:latin typeface="Book Antiqua" panose="02040602050305030304" pitchFamily="18" charset="0"/>
              </a:rPr>
              <a:t>＝</a:t>
            </a:r>
            <a:r>
              <a:rPr kumimoji="0" lang="en-US" altLang="ja-JP" sz="3200" b="1" dirty="0">
                <a:solidFill>
                  <a:srgbClr val="002060"/>
                </a:solidFill>
                <a:latin typeface="Book Antiqua" panose="02040602050305030304" pitchFamily="18" charset="0"/>
              </a:rPr>
              <a:t> Psychological Flexibility</a:t>
            </a:r>
            <a:endParaRPr lang="en-US" altLang="ja-JP" sz="3200" b="1" dirty="0">
              <a:solidFill>
                <a:srgbClr val="002060"/>
              </a:solidFill>
              <a:latin typeface="Book Antiqua" panose="02040602050305030304" pitchFamily="18" charset="0"/>
            </a:endParaRPr>
          </a:p>
        </p:txBody>
      </p:sp>
      <p:sp>
        <p:nvSpPr>
          <p:cNvPr id="11" name="下矢印 10">
            <a:extLst>
              <a:ext uri="{FF2B5EF4-FFF2-40B4-BE49-F238E27FC236}">
                <a16:creationId xmlns:a16="http://schemas.microsoft.com/office/drawing/2014/main" id="{AFE3C292-52FD-204A-B7A8-EAA9765E5798}"/>
              </a:ext>
            </a:extLst>
          </p:cNvPr>
          <p:cNvSpPr/>
          <p:nvPr/>
        </p:nvSpPr>
        <p:spPr bwMode="auto">
          <a:xfrm>
            <a:off x="2160123" y="3128329"/>
            <a:ext cx="485775" cy="979487"/>
          </a:xfrm>
          <a:prstGeom prst="downArrow">
            <a:avLst/>
          </a:prstGeom>
          <a:solidFill>
            <a:srgbClr val="00B0F0"/>
          </a:solidFill>
          <a:ln w="9525" cap="flat" cmpd="sng" algn="ctr">
            <a:solidFill>
              <a:schemeClr val="accent1">
                <a:lumMod val="60000"/>
                <a:lumOff val="40000"/>
              </a:schemeClr>
            </a:solidFill>
            <a:prstDash val="solid"/>
            <a:round/>
            <a:headEnd type="none" w="med" len="med"/>
            <a:tailEnd type="none" w="med" len="med"/>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ja-JP" altLang="en-US">
              <a:ea typeface="ＭＳ Ｐゴシック" panose="020B0600070205080204" pitchFamily="34" charset="-128"/>
            </a:endParaRPr>
          </a:p>
        </p:txBody>
      </p:sp>
      <p:sp>
        <p:nvSpPr>
          <p:cNvPr id="118" name="テキスト ボックス 117">
            <a:extLst>
              <a:ext uri="{FF2B5EF4-FFF2-40B4-BE49-F238E27FC236}">
                <a16:creationId xmlns:a16="http://schemas.microsoft.com/office/drawing/2014/main" id="{9FD52EEE-9F6B-9A46-82F0-638DE2D03972}"/>
              </a:ext>
            </a:extLst>
          </p:cNvPr>
          <p:cNvSpPr txBox="1"/>
          <p:nvPr/>
        </p:nvSpPr>
        <p:spPr>
          <a:xfrm>
            <a:off x="9905509" y="4548202"/>
            <a:ext cx="2038646" cy="400110"/>
          </a:xfrm>
          <a:prstGeom prst="rect">
            <a:avLst/>
          </a:prstGeom>
          <a:noFill/>
        </p:spPr>
        <p:txBody>
          <a:bodyPr wrap="square" rtlCol="0">
            <a:spAutoFit/>
          </a:bodyPr>
          <a:lstStyle/>
          <a:p>
            <a:pPr algn="ctr"/>
            <a:r>
              <a:rPr kumimoji="1" lang="en-US" altLang="ja-JP" sz="2000" b="1" dirty="0">
                <a:solidFill>
                  <a:schemeClr val="accent6">
                    <a:lumMod val="75000"/>
                  </a:schemeClr>
                </a:solidFill>
                <a:latin typeface="Book Antiqua" panose="02040602050305030304" pitchFamily="18" charset="0"/>
              </a:rPr>
              <a:t>Commitment</a:t>
            </a:r>
            <a:endParaRPr kumimoji="1" lang="ja-JP" altLang="en-US" sz="2000" b="1">
              <a:solidFill>
                <a:schemeClr val="accent6">
                  <a:lumMod val="75000"/>
                </a:schemeClr>
              </a:solidFill>
              <a:latin typeface="Book Antiqua" panose="02040602050305030304" pitchFamily="18" charset="0"/>
            </a:endParaRPr>
          </a:p>
        </p:txBody>
      </p:sp>
      <p:grpSp>
        <p:nvGrpSpPr>
          <p:cNvPr id="124" name="グループ化 123">
            <a:extLst>
              <a:ext uri="{FF2B5EF4-FFF2-40B4-BE49-F238E27FC236}">
                <a16:creationId xmlns:a16="http://schemas.microsoft.com/office/drawing/2014/main" id="{02A2C260-2A03-CF42-86C5-9E6691D71448}"/>
              </a:ext>
            </a:extLst>
          </p:cNvPr>
          <p:cNvGrpSpPr/>
          <p:nvPr/>
        </p:nvGrpSpPr>
        <p:grpSpPr>
          <a:xfrm>
            <a:off x="3607470" y="1257992"/>
            <a:ext cx="8062421" cy="4989481"/>
            <a:chOff x="3607470" y="1257992"/>
            <a:chExt cx="8062421" cy="4989481"/>
          </a:xfrm>
        </p:grpSpPr>
        <p:sp>
          <p:nvSpPr>
            <p:cNvPr id="114" name="テキスト ボックス 113">
              <a:extLst>
                <a:ext uri="{FF2B5EF4-FFF2-40B4-BE49-F238E27FC236}">
                  <a16:creationId xmlns:a16="http://schemas.microsoft.com/office/drawing/2014/main" id="{EAF98813-80FF-4A4B-8586-FB571122843D}"/>
                </a:ext>
              </a:extLst>
            </p:cNvPr>
            <p:cNvSpPr txBox="1"/>
            <p:nvPr/>
          </p:nvSpPr>
          <p:spPr>
            <a:xfrm>
              <a:off x="3607470" y="2646310"/>
              <a:ext cx="2038646" cy="400110"/>
            </a:xfrm>
            <a:prstGeom prst="rect">
              <a:avLst/>
            </a:prstGeom>
            <a:noFill/>
          </p:spPr>
          <p:txBody>
            <a:bodyPr wrap="square" rtlCol="0">
              <a:spAutoFit/>
            </a:bodyPr>
            <a:lstStyle/>
            <a:p>
              <a:pPr algn="ctr"/>
              <a:r>
                <a:rPr kumimoji="1" lang="en-US" altLang="ja-JP" sz="2000" b="1" dirty="0">
                  <a:solidFill>
                    <a:schemeClr val="accent6">
                      <a:lumMod val="75000"/>
                    </a:schemeClr>
                  </a:solidFill>
                  <a:latin typeface="Book Antiqua" panose="02040602050305030304" pitchFamily="18" charset="0"/>
                </a:rPr>
                <a:t>Acceptance</a:t>
              </a:r>
              <a:endParaRPr kumimoji="1" lang="ja-JP" altLang="en-US" sz="2000" b="1">
                <a:solidFill>
                  <a:schemeClr val="accent6">
                    <a:lumMod val="75000"/>
                  </a:schemeClr>
                </a:solidFill>
                <a:latin typeface="Book Antiqua" panose="02040602050305030304" pitchFamily="18" charset="0"/>
              </a:endParaRPr>
            </a:p>
          </p:txBody>
        </p:sp>
        <p:sp>
          <p:nvSpPr>
            <p:cNvPr id="115" name="テキスト ボックス 114">
              <a:extLst>
                <a:ext uri="{FF2B5EF4-FFF2-40B4-BE49-F238E27FC236}">
                  <a16:creationId xmlns:a16="http://schemas.microsoft.com/office/drawing/2014/main" id="{6F9401A3-C9FE-1041-A7FE-927F605A8BB9}"/>
                </a:ext>
              </a:extLst>
            </p:cNvPr>
            <p:cNvSpPr txBox="1"/>
            <p:nvPr/>
          </p:nvSpPr>
          <p:spPr>
            <a:xfrm>
              <a:off x="3713096" y="4340566"/>
              <a:ext cx="2038646" cy="707886"/>
            </a:xfrm>
            <a:prstGeom prst="rect">
              <a:avLst/>
            </a:prstGeom>
            <a:noFill/>
          </p:spPr>
          <p:txBody>
            <a:bodyPr wrap="square" rtlCol="0">
              <a:spAutoFit/>
            </a:bodyPr>
            <a:lstStyle/>
            <a:p>
              <a:pPr algn="ctr"/>
              <a:r>
                <a:rPr kumimoji="1" lang="en-US" altLang="ja-JP" sz="2000" b="1" dirty="0">
                  <a:solidFill>
                    <a:schemeClr val="accent6">
                      <a:lumMod val="75000"/>
                    </a:schemeClr>
                  </a:solidFill>
                  <a:latin typeface="Book Antiqua" panose="02040602050305030304" pitchFamily="18" charset="0"/>
                </a:rPr>
                <a:t>Cognitive </a:t>
              </a:r>
              <a:r>
                <a:rPr kumimoji="1" lang="en-US" altLang="ja-JP" sz="2000" b="1" dirty="0" err="1">
                  <a:solidFill>
                    <a:schemeClr val="accent6">
                      <a:lumMod val="75000"/>
                    </a:schemeClr>
                  </a:solidFill>
                  <a:latin typeface="Book Antiqua" panose="02040602050305030304" pitchFamily="18" charset="0"/>
                </a:rPr>
                <a:t>Defusion</a:t>
              </a:r>
              <a:endParaRPr kumimoji="1" lang="ja-JP" altLang="en-US" sz="2000" b="1">
                <a:solidFill>
                  <a:schemeClr val="accent6">
                    <a:lumMod val="75000"/>
                  </a:schemeClr>
                </a:solidFill>
                <a:latin typeface="Book Antiqua" panose="02040602050305030304" pitchFamily="18" charset="0"/>
              </a:endParaRPr>
            </a:p>
          </p:txBody>
        </p:sp>
        <p:cxnSp>
          <p:nvCxnSpPr>
            <p:cNvPr id="31" name="直線コネクタ 30">
              <a:extLst>
                <a:ext uri="{FF2B5EF4-FFF2-40B4-BE49-F238E27FC236}">
                  <a16:creationId xmlns:a16="http://schemas.microsoft.com/office/drawing/2014/main" id="{41FBFDC5-3B05-5447-AF81-0991429B1F28}"/>
                </a:ext>
              </a:extLst>
            </p:cNvPr>
            <p:cNvCxnSpPr/>
            <p:nvPr/>
          </p:nvCxnSpPr>
          <p:spPr>
            <a:xfrm>
              <a:off x="5454444" y="2897718"/>
              <a:ext cx="467710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2" name="直線コネクタ 31">
              <a:extLst>
                <a:ext uri="{FF2B5EF4-FFF2-40B4-BE49-F238E27FC236}">
                  <a16:creationId xmlns:a16="http://schemas.microsoft.com/office/drawing/2014/main" id="{5368C142-3022-5D46-A0D7-582E9D10557B}"/>
                </a:ext>
              </a:extLst>
            </p:cNvPr>
            <p:cNvCxnSpPr>
              <a:cxnSpLocks/>
            </p:cNvCxnSpPr>
            <p:nvPr/>
          </p:nvCxnSpPr>
          <p:spPr>
            <a:xfrm>
              <a:off x="5454445" y="2897718"/>
              <a:ext cx="0" cy="1707930"/>
            </a:xfrm>
            <a:prstGeom prst="line">
              <a:avLst/>
            </a:prstGeom>
          </p:spPr>
          <p:style>
            <a:lnRef idx="2">
              <a:schemeClr val="accent6"/>
            </a:lnRef>
            <a:fillRef idx="0">
              <a:schemeClr val="accent6"/>
            </a:fillRef>
            <a:effectRef idx="1">
              <a:schemeClr val="accent6"/>
            </a:effectRef>
            <a:fontRef idx="minor">
              <a:schemeClr val="tx1"/>
            </a:fontRef>
          </p:style>
        </p:cxnSp>
        <p:cxnSp>
          <p:nvCxnSpPr>
            <p:cNvPr id="34" name="直線コネクタ 33">
              <a:extLst>
                <a:ext uri="{FF2B5EF4-FFF2-40B4-BE49-F238E27FC236}">
                  <a16:creationId xmlns:a16="http://schemas.microsoft.com/office/drawing/2014/main" id="{0ED8D4C3-D19D-6249-B316-6FB100E785DA}"/>
                </a:ext>
              </a:extLst>
            </p:cNvPr>
            <p:cNvCxnSpPr/>
            <p:nvPr/>
          </p:nvCxnSpPr>
          <p:spPr>
            <a:xfrm>
              <a:off x="5454445" y="4605648"/>
              <a:ext cx="467710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7" name="直線コネクタ 36">
              <a:extLst>
                <a:ext uri="{FF2B5EF4-FFF2-40B4-BE49-F238E27FC236}">
                  <a16:creationId xmlns:a16="http://schemas.microsoft.com/office/drawing/2014/main" id="{74DBF4B6-8EE1-6542-A811-AC03BB03BE6A}"/>
                </a:ext>
              </a:extLst>
            </p:cNvPr>
            <p:cNvCxnSpPr>
              <a:cxnSpLocks/>
            </p:cNvCxnSpPr>
            <p:nvPr/>
          </p:nvCxnSpPr>
          <p:spPr>
            <a:xfrm flipV="1">
              <a:off x="5465058" y="1708131"/>
              <a:ext cx="2273719" cy="1202187"/>
            </a:xfrm>
            <a:prstGeom prst="line">
              <a:avLst/>
            </a:prstGeom>
          </p:spPr>
          <p:style>
            <a:lnRef idx="2">
              <a:schemeClr val="accent6"/>
            </a:lnRef>
            <a:fillRef idx="0">
              <a:schemeClr val="accent6"/>
            </a:fillRef>
            <a:effectRef idx="1">
              <a:schemeClr val="accent6"/>
            </a:effectRef>
            <a:fontRef idx="minor">
              <a:schemeClr val="tx1"/>
            </a:fontRef>
          </p:style>
        </p:cxnSp>
        <p:cxnSp>
          <p:nvCxnSpPr>
            <p:cNvPr id="42" name="直線コネクタ 41">
              <a:extLst>
                <a:ext uri="{FF2B5EF4-FFF2-40B4-BE49-F238E27FC236}">
                  <a16:creationId xmlns:a16="http://schemas.microsoft.com/office/drawing/2014/main" id="{AA45DB3F-C19D-B54A-9475-5BD7162C0704}"/>
                </a:ext>
              </a:extLst>
            </p:cNvPr>
            <p:cNvCxnSpPr>
              <a:cxnSpLocks/>
            </p:cNvCxnSpPr>
            <p:nvPr/>
          </p:nvCxnSpPr>
          <p:spPr>
            <a:xfrm>
              <a:off x="10131548" y="2897718"/>
              <a:ext cx="0" cy="1707930"/>
            </a:xfrm>
            <a:prstGeom prst="line">
              <a:avLst/>
            </a:prstGeom>
          </p:spPr>
          <p:style>
            <a:lnRef idx="2">
              <a:schemeClr val="accent6"/>
            </a:lnRef>
            <a:fillRef idx="0">
              <a:schemeClr val="accent6"/>
            </a:fillRef>
            <a:effectRef idx="1">
              <a:schemeClr val="accent6"/>
            </a:effectRef>
            <a:fontRef idx="minor">
              <a:schemeClr val="tx1"/>
            </a:fontRef>
          </p:style>
        </p:cxnSp>
        <p:cxnSp>
          <p:nvCxnSpPr>
            <p:cNvPr id="43" name="直線コネクタ 42">
              <a:extLst>
                <a:ext uri="{FF2B5EF4-FFF2-40B4-BE49-F238E27FC236}">
                  <a16:creationId xmlns:a16="http://schemas.microsoft.com/office/drawing/2014/main" id="{49663FA9-D7AB-5245-80E2-E6C55DB9E861}"/>
                </a:ext>
              </a:extLst>
            </p:cNvPr>
            <p:cNvCxnSpPr>
              <a:cxnSpLocks/>
            </p:cNvCxnSpPr>
            <p:nvPr/>
          </p:nvCxnSpPr>
          <p:spPr>
            <a:xfrm flipH="1" flipV="1">
              <a:off x="7760649" y="1700725"/>
              <a:ext cx="2370901" cy="1194650"/>
            </a:xfrm>
            <a:prstGeom prst="line">
              <a:avLst/>
            </a:prstGeom>
          </p:spPr>
          <p:style>
            <a:lnRef idx="2">
              <a:schemeClr val="accent6"/>
            </a:lnRef>
            <a:fillRef idx="0">
              <a:schemeClr val="accent6"/>
            </a:fillRef>
            <a:effectRef idx="1">
              <a:schemeClr val="accent6"/>
            </a:effectRef>
            <a:fontRef idx="minor">
              <a:schemeClr val="tx1"/>
            </a:fontRef>
          </p:style>
        </p:cxnSp>
        <p:cxnSp>
          <p:nvCxnSpPr>
            <p:cNvPr id="55" name="直線コネクタ 54">
              <a:extLst>
                <a:ext uri="{FF2B5EF4-FFF2-40B4-BE49-F238E27FC236}">
                  <a16:creationId xmlns:a16="http://schemas.microsoft.com/office/drawing/2014/main" id="{D0ADACEA-4B33-AC40-8718-3E7E883E7725}"/>
                </a:ext>
              </a:extLst>
            </p:cNvPr>
            <p:cNvCxnSpPr>
              <a:cxnSpLocks/>
            </p:cNvCxnSpPr>
            <p:nvPr/>
          </p:nvCxnSpPr>
          <p:spPr>
            <a:xfrm>
              <a:off x="5480360" y="4601284"/>
              <a:ext cx="2373208" cy="1183897"/>
            </a:xfrm>
            <a:prstGeom prst="line">
              <a:avLst/>
            </a:prstGeom>
          </p:spPr>
          <p:style>
            <a:lnRef idx="2">
              <a:schemeClr val="accent6"/>
            </a:lnRef>
            <a:fillRef idx="0">
              <a:schemeClr val="accent6"/>
            </a:fillRef>
            <a:effectRef idx="1">
              <a:schemeClr val="accent6"/>
            </a:effectRef>
            <a:fontRef idx="minor">
              <a:schemeClr val="tx1"/>
            </a:fontRef>
          </p:style>
        </p:cxnSp>
        <p:cxnSp>
          <p:nvCxnSpPr>
            <p:cNvPr id="58" name="直線コネクタ 57">
              <a:extLst>
                <a:ext uri="{FF2B5EF4-FFF2-40B4-BE49-F238E27FC236}">
                  <a16:creationId xmlns:a16="http://schemas.microsoft.com/office/drawing/2014/main" id="{7BAF2386-D3CC-1947-805B-7E0FCEEF24DD}"/>
                </a:ext>
              </a:extLst>
            </p:cNvPr>
            <p:cNvCxnSpPr>
              <a:cxnSpLocks/>
            </p:cNvCxnSpPr>
            <p:nvPr/>
          </p:nvCxnSpPr>
          <p:spPr>
            <a:xfrm flipV="1">
              <a:off x="7864041" y="4610016"/>
              <a:ext cx="2241589" cy="1167759"/>
            </a:xfrm>
            <a:prstGeom prst="line">
              <a:avLst/>
            </a:prstGeom>
          </p:spPr>
          <p:style>
            <a:lnRef idx="2">
              <a:schemeClr val="accent6"/>
            </a:lnRef>
            <a:fillRef idx="0">
              <a:schemeClr val="accent6"/>
            </a:fillRef>
            <a:effectRef idx="1">
              <a:schemeClr val="accent6"/>
            </a:effectRef>
            <a:fontRef idx="minor">
              <a:schemeClr val="tx1"/>
            </a:fontRef>
          </p:style>
        </p:cxnSp>
        <p:cxnSp>
          <p:nvCxnSpPr>
            <p:cNvPr id="68" name="直線コネクタ 67">
              <a:extLst>
                <a:ext uri="{FF2B5EF4-FFF2-40B4-BE49-F238E27FC236}">
                  <a16:creationId xmlns:a16="http://schemas.microsoft.com/office/drawing/2014/main" id="{B2CC02CA-6523-C448-8B87-C4E17A1DC1D7}"/>
                </a:ext>
              </a:extLst>
            </p:cNvPr>
            <p:cNvCxnSpPr>
              <a:cxnSpLocks/>
            </p:cNvCxnSpPr>
            <p:nvPr/>
          </p:nvCxnSpPr>
          <p:spPr>
            <a:xfrm>
              <a:off x="5454443" y="2903356"/>
              <a:ext cx="4677104" cy="16812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 name="直線コネクタ 70">
              <a:extLst>
                <a:ext uri="{FF2B5EF4-FFF2-40B4-BE49-F238E27FC236}">
                  <a16:creationId xmlns:a16="http://schemas.microsoft.com/office/drawing/2014/main" id="{C5122D5E-7DDC-9646-9BFF-9769A7A8B438}"/>
                </a:ext>
              </a:extLst>
            </p:cNvPr>
            <p:cNvCxnSpPr>
              <a:cxnSpLocks/>
            </p:cNvCxnSpPr>
            <p:nvPr/>
          </p:nvCxnSpPr>
          <p:spPr>
            <a:xfrm flipV="1">
              <a:off x="5428527" y="2888988"/>
              <a:ext cx="4703020" cy="170793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 name="直線コネクタ 75">
              <a:extLst>
                <a:ext uri="{FF2B5EF4-FFF2-40B4-BE49-F238E27FC236}">
                  <a16:creationId xmlns:a16="http://schemas.microsoft.com/office/drawing/2014/main" id="{241C411A-6C40-1244-B11F-0A1662676896}"/>
                </a:ext>
              </a:extLst>
            </p:cNvPr>
            <p:cNvCxnSpPr>
              <a:cxnSpLocks/>
            </p:cNvCxnSpPr>
            <p:nvPr/>
          </p:nvCxnSpPr>
          <p:spPr>
            <a:xfrm flipV="1">
              <a:off x="5454442" y="1704264"/>
              <a:ext cx="2316680" cy="289265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 name="直線コネクタ 78">
              <a:extLst>
                <a:ext uri="{FF2B5EF4-FFF2-40B4-BE49-F238E27FC236}">
                  <a16:creationId xmlns:a16="http://schemas.microsoft.com/office/drawing/2014/main" id="{6C10881D-1CCC-1146-8EB0-DAA9156F54FD}"/>
                </a:ext>
              </a:extLst>
            </p:cNvPr>
            <p:cNvCxnSpPr>
              <a:cxnSpLocks/>
            </p:cNvCxnSpPr>
            <p:nvPr/>
          </p:nvCxnSpPr>
          <p:spPr>
            <a:xfrm flipH="1" flipV="1">
              <a:off x="7777977" y="1708131"/>
              <a:ext cx="2299065" cy="289751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2" name="直線コネクタ 81">
              <a:extLst>
                <a:ext uri="{FF2B5EF4-FFF2-40B4-BE49-F238E27FC236}">
                  <a16:creationId xmlns:a16="http://schemas.microsoft.com/office/drawing/2014/main" id="{18DBC1D3-115B-5345-B159-98D514098EA8}"/>
                </a:ext>
              </a:extLst>
            </p:cNvPr>
            <p:cNvCxnSpPr>
              <a:cxnSpLocks/>
            </p:cNvCxnSpPr>
            <p:nvPr/>
          </p:nvCxnSpPr>
          <p:spPr>
            <a:xfrm flipH="1" flipV="1">
              <a:off x="5454443" y="2908545"/>
              <a:ext cx="2399122" cy="286923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5" name="直線コネクタ 84">
              <a:extLst>
                <a:ext uri="{FF2B5EF4-FFF2-40B4-BE49-F238E27FC236}">
                  <a16:creationId xmlns:a16="http://schemas.microsoft.com/office/drawing/2014/main" id="{1FDBFB46-CD47-1640-BB09-5EF59CF811D0}"/>
                </a:ext>
              </a:extLst>
            </p:cNvPr>
            <p:cNvCxnSpPr>
              <a:cxnSpLocks/>
            </p:cNvCxnSpPr>
            <p:nvPr/>
          </p:nvCxnSpPr>
          <p:spPr>
            <a:xfrm flipV="1">
              <a:off x="7853568" y="2903357"/>
              <a:ext cx="2232999" cy="287441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9" name="直線コネクタ 88">
              <a:extLst>
                <a:ext uri="{FF2B5EF4-FFF2-40B4-BE49-F238E27FC236}">
                  <a16:creationId xmlns:a16="http://schemas.microsoft.com/office/drawing/2014/main" id="{FEB6893D-9A6E-484F-8FD6-A172BEE88F16}"/>
                </a:ext>
              </a:extLst>
            </p:cNvPr>
            <p:cNvCxnSpPr>
              <a:cxnSpLocks/>
            </p:cNvCxnSpPr>
            <p:nvPr/>
          </p:nvCxnSpPr>
          <p:spPr>
            <a:xfrm flipH="1" flipV="1">
              <a:off x="7754982" y="1708131"/>
              <a:ext cx="91731" cy="409660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3" name="テキスト ボックス 112">
              <a:extLst>
                <a:ext uri="{FF2B5EF4-FFF2-40B4-BE49-F238E27FC236}">
                  <a16:creationId xmlns:a16="http://schemas.microsoft.com/office/drawing/2014/main" id="{0A5525F1-4CBC-3E49-98E0-E0B13436C885}"/>
                </a:ext>
              </a:extLst>
            </p:cNvPr>
            <p:cNvSpPr txBox="1"/>
            <p:nvPr/>
          </p:nvSpPr>
          <p:spPr>
            <a:xfrm>
              <a:off x="6666964" y="1257992"/>
              <a:ext cx="2090479" cy="400110"/>
            </a:xfrm>
            <a:prstGeom prst="rect">
              <a:avLst/>
            </a:prstGeom>
            <a:noFill/>
          </p:spPr>
          <p:txBody>
            <a:bodyPr wrap="square" rtlCol="0">
              <a:spAutoFit/>
            </a:bodyPr>
            <a:lstStyle/>
            <a:p>
              <a:pPr algn="ctr"/>
              <a:r>
                <a:rPr kumimoji="1" lang="en-US" altLang="ja-JP" sz="2000" b="1" dirty="0">
                  <a:solidFill>
                    <a:schemeClr val="accent6">
                      <a:lumMod val="75000"/>
                    </a:schemeClr>
                  </a:solidFill>
                  <a:latin typeface="Book Antiqua" panose="02040602050305030304" pitchFamily="18" charset="0"/>
                </a:rPr>
                <a:t>Getting Present</a:t>
              </a:r>
              <a:endParaRPr kumimoji="1" lang="ja-JP" altLang="en-US" sz="2000" b="1">
                <a:solidFill>
                  <a:schemeClr val="accent6">
                    <a:lumMod val="75000"/>
                  </a:schemeClr>
                </a:solidFill>
                <a:latin typeface="Book Antiqua" panose="02040602050305030304" pitchFamily="18" charset="0"/>
              </a:endParaRPr>
            </a:p>
          </p:txBody>
        </p:sp>
        <p:sp>
          <p:nvSpPr>
            <p:cNvPr id="116" name="テキスト ボックス 115">
              <a:extLst>
                <a:ext uri="{FF2B5EF4-FFF2-40B4-BE49-F238E27FC236}">
                  <a16:creationId xmlns:a16="http://schemas.microsoft.com/office/drawing/2014/main" id="{CEAE2B87-8707-894A-946B-76B7662AFA36}"/>
                </a:ext>
              </a:extLst>
            </p:cNvPr>
            <p:cNvSpPr txBox="1"/>
            <p:nvPr/>
          </p:nvSpPr>
          <p:spPr>
            <a:xfrm>
              <a:off x="6841431" y="5847363"/>
              <a:ext cx="2104668" cy="400110"/>
            </a:xfrm>
            <a:prstGeom prst="rect">
              <a:avLst/>
            </a:prstGeom>
            <a:noFill/>
          </p:spPr>
          <p:txBody>
            <a:bodyPr wrap="square" rtlCol="0">
              <a:spAutoFit/>
            </a:bodyPr>
            <a:lstStyle/>
            <a:p>
              <a:pPr algn="ctr"/>
              <a:r>
                <a:rPr kumimoji="1" lang="en-US" altLang="ja-JP" sz="2000" b="1" dirty="0">
                  <a:solidFill>
                    <a:schemeClr val="accent6">
                      <a:lumMod val="75000"/>
                    </a:schemeClr>
                  </a:solidFill>
                  <a:latin typeface="Book Antiqua" panose="02040602050305030304" pitchFamily="18" charset="0"/>
                </a:rPr>
                <a:t>Self-as-Context</a:t>
              </a:r>
              <a:endParaRPr kumimoji="1" lang="ja-JP" altLang="en-US" sz="2000" b="1">
                <a:solidFill>
                  <a:schemeClr val="accent6">
                    <a:lumMod val="75000"/>
                  </a:schemeClr>
                </a:solidFill>
                <a:latin typeface="Book Antiqua" panose="02040602050305030304" pitchFamily="18" charset="0"/>
              </a:endParaRPr>
            </a:p>
          </p:txBody>
        </p:sp>
        <p:sp>
          <p:nvSpPr>
            <p:cNvPr id="117" name="テキスト ボックス 116">
              <a:extLst>
                <a:ext uri="{FF2B5EF4-FFF2-40B4-BE49-F238E27FC236}">
                  <a16:creationId xmlns:a16="http://schemas.microsoft.com/office/drawing/2014/main" id="{873F9543-7787-7E43-891C-0F2083052335}"/>
                </a:ext>
              </a:extLst>
            </p:cNvPr>
            <p:cNvSpPr txBox="1"/>
            <p:nvPr/>
          </p:nvSpPr>
          <p:spPr>
            <a:xfrm>
              <a:off x="9631245" y="2628075"/>
              <a:ext cx="2038646" cy="400110"/>
            </a:xfrm>
            <a:prstGeom prst="rect">
              <a:avLst/>
            </a:prstGeom>
            <a:noFill/>
          </p:spPr>
          <p:txBody>
            <a:bodyPr wrap="square" rtlCol="0">
              <a:spAutoFit/>
            </a:bodyPr>
            <a:lstStyle/>
            <a:p>
              <a:pPr algn="ctr"/>
              <a:r>
                <a:rPr kumimoji="1" lang="en-US" altLang="ja-JP" sz="2000" b="1" dirty="0">
                  <a:solidFill>
                    <a:schemeClr val="accent6">
                      <a:lumMod val="75000"/>
                    </a:schemeClr>
                  </a:solidFill>
                  <a:latin typeface="Book Antiqua" panose="02040602050305030304" pitchFamily="18" charset="0"/>
                </a:rPr>
                <a:t>Values</a:t>
              </a:r>
              <a:endParaRPr kumimoji="1" lang="ja-JP" altLang="en-US" sz="2000" b="1">
                <a:solidFill>
                  <a:schemeClr val="accent6">
                    <a:lumMod val="75000"/>
                  </a:schemeClr>
                </a:solidFill>
                <a:latin typeface="Book Antiqua" panose="02040602050305030304" pitchFamily="18" charset="0"/>
              </a:endParaRPr>
            </a:p>
          </p:txBody>
        </p:sp>
        <p:sp>
          <p:nvSpPr>
            <p:cNvPr id="120" name="Text Box 2">
              <a:extLst>
                <a:ext uri="{FF2B5EF4-FFF2-40B4-BE49-F238E27FC236}">
                  <a16:creationId xmlns:a16="http://schemas.microsoft.com/office/drawing/2014/main" id="{2FA34CD0-C4FC-A943-8D82-3F56ADA5D084}"/>
                </a:ext>
              </a:extLst>
            </p:cNvPr>
            <p:cNvSpPr txBox="1">
              <a:spLocks noChangeArrowheads="1"/>
            </p:cNvSpPr>
            <p:nvPr/>
          </p:nvSpPr>
          <p:spPr bwMode="auto">
            <a:xfrm>
              <a:off x="5894859" y="3501707"/>
              <a:ext cx="383113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kumimoji="0" lang="en-US" altLang="ja-JP" sz="2000" b="1" dirty="0">
                  <a:solidFill>
                    <a:srgbClr val="002060"/>
                  </a:solidFill>
                  <a:latin typeface="Book Antiqua" panose="02040602050305030304" pitchFamily="18" charset="0"/>
                </a:rPr>
                <a:t>Psychological Flexibility</a:t>
              </a:r>
              <a:endParaRPr lang="en-US" altLang="ja-JP" sz="2000" b="1" dirty="0">
                <a:solidFill>
                  <a:srgbClr val="002060"/>
                </a:solidFill>
                <a:latin typeface="Book Antiqua" panose="02040602050305030304" pitchFamily="18" charset="0"/>
              </a:endParaRPr>
            </a:p>
          </p:txBody>
        </p:sp>
      </p:grpSp>
    </p:spTree>
    <p:extLst>
      <p:ext uri="{BB962C8B-B14F-4D97-AF65-F5344CB8AC3E}">
        <p14:creationId xmlns:p14="http://schemas.microsoft.com/office/powerpoint/2010/main" val="4246792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4AC29E88-D7BE-9844-B684-BA1DD3A53A67}"/>
              </a:ext>
            </a:extLst>
          </p:cNvPr>
          <p:cNvSpPr txBox="1">
            <a:spLocks noChangeArrowheads="1"/>
          </p:cNvSpPr>
          <p:nvPr/>
        </p:nvSpPr>
        <p:spPr bwMode="auto">
          <a:xfrm>
            <a:off x="2028496" y="365235"/>
            <a:ext cx="9466817" cy="117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US" altLang="ja-JP" sz="3200" b="1" dirty="0">
                <a:solidFill>
                  <a:schemeClr val="tx1"/>
                </a:solidFill>
                <a:latin typeface="Book Antiqua" panose="02040602050305030304" pitchFamily="18" charset="0"/>
                <a:ea typeface="MS UI Gothic" panose="020B0600070205080204" pitchFamily="34" charset="-128"/>
              </a:rPr>
              <a:t>Recognizing the problem</a:t>
            </a:r>
          </a:p>
          <a:p>
            <a:pPr>
              <a:buNone/>
            </a:pPr>
            <a:endParaRPr lang="ja-JP" altLang="en-US" sz="3200" b="1">
              <a:solidFill>
                <a:schemeClr val="tx1"/>
              </a:solidFill>
              <a:latin typeface="Book Antiqua" panose="02040602050305030304" pitchFamily="18" charset="0"/>
              <a:ea typeface="MS UI Gothic" panose="020B0600070205080204" pitchFamily="34" charset="-128"/>
            </a:endParaRPr>
          </a:p>
        </p:txBody>
      </p:sp>
      <p:sp>
        <p:nvSpPr>
          <p:cNvPr id="9" name="テキスト ボックス 2">
            <a:extLst>
              <a:ext uri="{FF2B5EF4-FFF2-40B4-BE49-F238E27FC236}">
                <a16:creationId xmlns:a16="http://schemas.microsoft.com/office/drawing/2014/main" id="{13C8FDA7-0C1B-9B47-A286-B76765A4F688}"/>
              </a:ext>
            </a:extLst>
          </p:cNvPr>
          <p:cNvSpPr txBox="1">
            <a:spLocks noChangeArrowheads="1"/>
          </p:cNvSpPr>
          <p:nvPr/>
        </p:nvSpPr>
        <p:spPr bwMode="auto">
          <a:xfrm>
            <a:off x="1242474" y="1456859"/>
            <a:ext cx="9938656"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 typeface="Wingdings" pitchFamily="2" charset="2"/>
              <a:buChar char="p"/>
            </a:pPr>
            <a:r>
              <a:rPr lang="en-US" altLang="ja-JP" sz="2000" dirty="0">
                <a:solidFill>
                  <a:srgbClr val="000000"/>
                </a:solidFill>
                <a:latin typeface="Book Antiqua" panose="02040602050305030304" pitchFamily="18" charset="0"/>
              </a:rPr>
              <a:t>Was stationed in Okinawa for 7 months seeing large numbers of Marines engaging in frequent self-destructive behaviors (multiple cases of self-harm or suicide attempts per week, rampant sexual promiscuity, video game playing hours a day and throughout the night, excessive alcohol use, truancy from work)</a:t>
            </a:r>
          </a:p>
          <a:p>
            <a:pPr>
              <a:spcBef>
                <a:spcPct val="0"/>
              </a:spcBef>
              <a:buFont typeface="Wingdings" pitchFamily="2" charset="2"/>
              <a:buChar char="p"/>
            </a:pPr>
            <a:endParaRPr lang="en-US" altLang="ja-JP" sz="2000" dirty="0">
              <a:solidFill>
                <a:srgbClr val="000000"/>
              </a:solidFill>
              <a:latin typeface="Book Antiqua" panose="02040602050305030304" pitchFamily="18" charset="0"/>
            </a:endParaRPr>
          </a:p>
          <a:p>
            <a:pPr>
              <a:spcBef>
                <a:spcPct val="0"/>
              </a:spcBef>
              <a:buFont typeface="Wingdings" pitchFamily="2" charset="2"/>
              <a:buChar char="p"/>
            </a:pPr>
            <a:r>
              <a:rPr lang="en-US" altLang="ja-JP" sz="2000" dirty="0">
                <a:solidFill>
                  <a:srgbClr val="000000"/>
                </a:solidFill>
                <a:latin typeface="Book Antiqua" panose="02040602050305030304" pitchFamily="18" charset="0"/>
              </a:rPr>
              <a:t>Many Marines and Sailors were not responding to evidence-based psychological and psychiatric services (many of these Marines and Sailors had been receiving years of treatment before entering the military and didn’t respond then either)</a:t>
            </a:r>
          </a:p>
          <a:p>
            <a:pPr marL="0" indent="0">
              <a:spcBef>
                <a:spcPct val="0"/>
              </a:spcBef>
              <a:buNone/>
            </a:pPr>
            <a:endParaRPr lang="en-US" altLang="ja-JP" sz="2000" dirty="0">
              <a:solidFill>
                <a:srgbClr val="000000"/>
              </a:solidFill>
              <a:latin typeface="Book Antiqua" panose="02040602050305030304" pitchFamily="18" charset="0"/>
            </a:endParaRPr>
          </a:p>
          <a:p>
            <a:pPr>
              <a:spcBef>
                <a:spcPct val="0"/>
              </a:spcBef>
              <a:buFont typeface="Wingdings" pitchFamily="2" charset="2"/>
              <a:buChar char="p"/>
            </a:pPr>
            <a:r>
              <a:rPr lang="en-US" altLang="ja-JP" sz="2000" dirty="0">
                <a:solidFill>
                  <a:srgbClr val="000000"/>
                </a:solidFill>
                <a:latin typeface="Book Antiqua" panose="02040602050305030304" pitchFamily="18" charset="0"/>
              </a:rPr>
              <a:t>CSP recommended for administrative separation more than 30 personnel in 2018</a:t>
            </a:r>
          </a:p>
          <a:p>
            <a:pPr>
              <a:spcBef>
                <a:spcPct val="0"/>
              </a:spcBef>
              <a:buFont typeface="Wingdings" pitchFamily="2" charset="2"/>
              <a:buChar char="p"/>
            </a:pPr>
            <a:endParaRPr lang="en-US" altLang="ja-JP" sz="2000" dirty="0">
              <a:solidFill>
                <a:srgbClr val="000000"/>
              </a:solidFill>
              <a:latin typeface="Book Antiqua" panose="02040602050305030304" pitchFamily="18" charset="0"/>
            </a:endParaRPr>
          </a:p>
          <a:p>
            <a:pPr>
              <a:spcBef>
                <a:spcPct val="0"/>
              </a:spcBef>
              <a:buFont typeface="Wingdings" pitchFamily="2" charset="2"/>
              <a:buChar char="p"/>
            </a:pPr>
            <a:r>
              <a:rPr lang="en-US" altLang="ja-JP" sz="2000" dirty="0">
                <a:solidFill>
                  <a:srgbClr val="000000"/>
                </a:solidFill>
                <a:latin typeface="Book Antiqua" panose="02040602050305030304" pitchFamily="18" charset="0"/>
              </a:rPr>
              <a:t> Realized that no matter how many Marines and Sailors we treated, if we didn’t create a dynamic shift in understanding mental illness as ineffective response patterns to normal psychological processes and instill a psychological flexibility approach throughout each unit (i.e., environmental change), then 3d MLG’s operational readiness would be threatened </a:t>
            </a:r>
          </a:p>
          <a:p>
            <a:pPr marL="0" indent="0">
              <a:spcBef>
                <a:spcPct val="0"/>
              </a:spcBef>
              <a:buNone/>
            </a:pPr>
            <a:endParaRPr lang="en-US" altLang="ja-JP" sz="2000" dirty="0">
              <a:solidFill>
                <a:srgbClr val="000000"/>
              </a:solidFill>
              <a:latin typeface="Book Antiqua" panose="02040602050305030304" pitchFamily="18" charset="0"/>
            </a:endParaRPr>
          </a:p>
        </p:txBody>
      </p:sp>
    </p:spTree>
    <p:extLst>
      <p:ext uri="{BB962C8B-B14F-4D97-AF65-F5344CB8AC3E}">
        <p14:creationId xmlns:p14="http://schemas.microsoft.com/office/powerpoint/2010/main" val="3901610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4AC29E88-D7BE-9844-B684-BA1DD3A53A67}"/>
              </a:ext>
            </a:extLst>
          </p:cNvPr>
          <p:cNvSpPr txBox="1">
            <a:spLocks noChangeArrowheads="1"/>
          </p:cNvSpPr>
          <p:nvPr/>
        </p:nvSpPr>
        <p:spPr bwMode="auto">
          <a:xfrm>
            <a:off x="2028496" y="365235"/>
            <a:ext cx="9466817" cy="117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US" altLang="ja-JP" sz="3200" b="1" dirty="0">
                <a:solidFill>
                  <a:schemeClr val="tx1"/>
                </a:solidFill>
                <a:latin typeface="Book Antiqua" panose="02040602050305030304" pitchFamily="18" charset="0"/>
                <a:ea typeface="MS UI Gothic" panose="020B0600070205080204" pitchFamily="34" charset="-128"/>
              </a:rPr>
              <a:t>If you build it, they will come?</a:t>
            </a:r>
          </a:p>
          <a:p>
            <a:pPr>
              <a:buNone/>
            </a:pPr>
            <a:endParaRPr lang="ja-JP" altLang="en-US" sz="3200" b="1">
              <a:solidFill>
                <a:schemeClr val="tx1"/>
              </a:solidFill>
              <a:latin typeface="Book Antiqua" panose="02040602050305030304" pitchFamily="18" charset="0"/>
              <a:ea typeface="MS UI Gothic" panose="020B0600070205080204" pitchFamily="34" charset="-128"/>
            </a:endParaRPr>
          </a:p>
        </p:txBody>
      </p:sp>
      <p:sp>
        <p:nvSpPr>
          <p:cNvPr id="9" name="テキスト ボックス 2">
            <a:extLst>
              <a:ext uri="{FF2B5EF4-FFF2-40B4-BE49-F238E27FC236}">
                <a16:creationId xmlns:a16="http://schemas.microsoft.com/office/drawing/2014/main" id="{13C8FDA7-0C1B-9B47-A286-B76765A4F688}"/>
              </a:ext>
            </a:extLst>
          </p:cNvPr>
          <p:cNvSpPr txBox="1">
            <a:spLocks noChangeArrowheads="1"/>
          </p:cNvSpPr>
          <p:nvPr/>
        </p:nvSpPr>
        <p:spPr bwMode="auto">
          <a:xfrm>
            <a:off x="1242474" y="1456859"/>
            <a:ext cx="9938656"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 typeface="Wingdings" pitchFamily="2" charset="2"/>
              <a:buChar char="p"/>
            </a:pPr>
            <a:r>
              <a:rPr lang="en-US" altLang="ja-JP" sz="2000" dirty="0">
                <a:solidFill>
                  <a:srgbClr val="000000"/>
                </a:solidFill>
                <a:latin typeface="Book Antiqua" panose="02040602050305030304" pitchFamily="18" charset="0"/>
              </a:rPr>
              <a:t>Wrote the ACT for psychological resilience manual and workbook in April 2018</a:t>
            </a:r>
          </a:p>
          <a:p>
            <a:pPr>
              <a:spcBef>
                <a:spcPct val="0"/>
              </a:spcBef>
              <a:buFont typeface="Wingdings" pitchFamily="2" charset="2"/>
              <a:buChar char="p"/>
            </a:pPr>
            <a:endParaRPr lang="en-US" altLang="ja-JP" sz="2000" dirty="0">
              <a:solidFill>
                <a:srgbClr val="000000"/>
              </a:solidFill>
              <a:latin typeface="Book Antiqua" panose="02040602050305030304" pitchFamily="18" charset="0"/>
            </a:endParaRPr>
          </a:p>
          <a:p>
            <a:pPr>
              <a:spcBef>
                <a:spcPct val="0"/>
              </a:spcBef>
              <a:buFont typeface="Wingdings" pitchFamily="2" charset="2"/>
              <a:buChar char="p"/>
            </a:pPr>
            <a:r>
              <a:rPr lang="en-US" altLang="ja-JP" sz="2000" dirty="0">
                <a:solidFill>
                  <a:srgbClr val="000000"/>
                </a:solidFill>
                <a:latin typeface="Book Antiqua" panose="02040602050305030304" pitchFamily="18" charset="0"/>
              </a:rPr>
              <a:t>Wrote the 3d MLG Resilience Program proposal in July 2018 and submitted to Institutional Review Board (IRB) </a:t>
            </a:r>
          </a:p>
          <a:p>
            <a:pPr marL="0" indent="0">
              <a:spcBef>
                <a:spcPct val="0"/>
              </a:spcBef>
              <a:buNone/>
            </a:pPr>
            <a:endParaRPr lang="en-US" altLang="ja-JP" sz="2000" dirty="0">
              <a:solidFill>
                <a:srgbClr val="000000"/>
              </a:solidFill>
              <a:latin typeface="Book Antiqua" panose="02040602050305030304" pitchFamily="18" charset="0"/>
            </a:endParaRPr>
          </a:p>
          <a:p>
            <a:pPr>
              <a:spcBef>
                <a:spcPct val="0"/>
              </a:spcBef>
              <a:buFont typeface="Wingdings" pitchFamily="2" charset="2"/>
              <a:buChar char="p"/>
            </a:pPr>
            <a:r>
              <a:rPr lang="en-US" altLang="ja-JP" sz="2000" dirty="0">
                <a:solidFill>
                  <a:srgbClr val="000000"/>
                </a:solidFill>
                <a:latin typeface="Book Antiqua" panose="02040602050305030304" pitchFamily="18" charset="0"/>
              </a:rPr>
              <a:t>In February 2019, summoned to the office of the 3d MLG headquarters regiment commanding officer to discuss the large number of administrative separations we were recommending</a:t>
            </a:r>
          </a:p>
          <a:p>
            <a:pPr lvl="1">
              <a:spcBef>
                <a:spcPct val="0"/>
              </a:spcBef>
              <a:buFont typeface="Wingdings" pitchFamily="2" charset="2"/>
              <a:buChar char="p"/>
            </a:pPr>
            <a:r>
              <a:rPr lang="en-US" altLang="ja-JP" sz="2000" dirty="0">
                <a:solidFill>
                  <a:srgbClr val="000000"/>
                </a:solidFill>
                <a:latin typeface="Book Antiqua" panose="02040602050305030304" pitchFamily="18" charset="0"/>
              </a:rPr>
              <a:t>Wasn’t sure how he would respond to the proposal for 3d MLG Resilience Program; but gave me an hour to introduce it</a:t>
            </a:r>
          </a:p>
          <a:p>
            <a:pPr lvl="1">
              <a:spcBef>
                <a:spcPct val="0"/>
              </a:spcBef>
              <a:buFont typeface="Wingdings" pitchFamily="2" charset="2"/>
              <a:buChar char="p"/>
            </a:pPr>
            <a:r>
              <a:rPr lang="en-US" altLang="ja-JP" sz="2000" dirty="0">
                <a:solidFill>
                  <a:srgbClr val="000000"/>
                </a:solidFill>
                <a:latin typeface="Book Antiqua" panose="02040602050305030304" pitchFamily="18" charset="0"/>
              </a:rPr>
              <a:t>Emphasized that the current ‘check-in-the-box’ approaches to resiliency released from the Marine Corps were not going to pan out</a:t>
            </a:r>
          </a:p>
          <a:p>
            <a:pPr lvl="1">
              <a:spcBef>
                <a:spcPct val="0"/>
              </a:spcBef>
              <a:buFont typeface="Wingdings" pitchFamily="2" charset="2"/>
              <a:buChar char="p"/>
            </a:pPr>
            <a:r>
              <a:rPr lang="en-US" altLang="ja-JP" sz="2000" dirty="0">
                <a:solidFill>
                  <a:srgbClr val="000000"/>
                </a:solidFill>
                <a:latin typeface="Book Antiqua" panose="02040602050305030304" pitchFamily="18" charset="0"/>
              </a:rPr>
              <a:t>Within a week, received phone call from U.S. Marine Corps Forces, Pacific (MARFORPAC) communicating support for program; support from Headquarters Marine Corps followed a week later</a:t>
            </a:r>
          </a:p>
          <a:p>
            <a:pPr lvl="1">
              <a:spcBef>
                <a:spcPct val="0"/>
              </a:spcBef>
              <a:buFont typeface="Wingdings" pitchFamily="2" charset="2"/>
              <a:buChar char="p"/>
            </a:pPr>
            <a:endParaRPr lang="en-US" altLang="ja-JP" sz="2000" dirty="0">
              <a:solidFill>
                <a:srgbClr val="000000"/>
              </a:solidFill>
              <a:latin typeface="Book Antiqua" panose="02040602050305030304" pitchFamily="18" charset="0"/>
            </a:endParaRPr>
          </a:p>
          <a:p>
            <a:pPr marL="0" indent="0">
              <a:spcBef>
                <a:spcPct val="0"/>
              </a:spcBef>
              <a:buNone/>
            </a:pPr>
            <a:endParaRPr lang="en-US" altLang="ja-JP" sz="2000" dirty="0">
              <a:solidFill>
                <a:srgbClr val="000000"/>
              </a:solidFill>
              <a:latin typeface="Book Antiqua" panose="02040602050305030304" pitchFamily="18" charset="0"/>
            </a:endParaRPr>
          </a:p>
        </p:txBody>
      </p:sp>
    </p:spTree>
    <p:extLst>
      <p:ext uri="{BB962C8B-B14F-4D97-AF65-F5344CB8AC3E}">
        <p14:creationId xmlns:p14="http://schemas.microsoft.com/office/powerpoint/2010/main" val="3053940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
            <a:extLst>
              <a:ext uri="{FF2B5EF4-FFF2-40B4-BE49-F238E27FC236}">
                <a16:creationId xmlns:a16="http://schemas.microsoft.com/office/drawing/2014/main" id="{E2D4340F-7F3D-1846-97F7-5BCC2CAB1775}"/>
              </a:ext>
            </a:extLst>
          </p:cNvPr>
          <p:cNvSpPr txBox="1">
            <a:spLocks noChangeArrowheads="1"/>
          </p:cNvSpPr>
          <p:nvPr/>
        </p:nvSpPr>
        <p:spPr bwMode="auto">
          <a:xfrm>
            <a:off x="1080718" y="1656370"/>
            <a:ext cx="10223678"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 typeface="Wingdings" pitchFamily="2" charset="2"/>
              <a:buChar char="l"/>
            </a:pPr>
            <a:endParaRPr lang="en-US" altLang="ja-JP" dirty="0">
              <a:latin typeface="Book Antiqua" panose="02040602050305030304" pitchFamily="18" charset="0"/>
            </a:endParaRPr>
          </a:p>
          <a:p>
            <a:pPr>
              <a:spcBef>
                <a:spcPct val="0"/>
              </a:spcBef>
              <a:buFont typeface="Wingdings" pitchFamily="2" charset="2"/>
              <a:buChar char="l"/>
            </a:pPr>
            <a:r>
              <a:rPr lang="en-US" altLang="ja-JP" dirty="0">
                <a:latin typeface="Book Antiqua" panose="02040602050305030304" pitchFamily="18" charset="0"/>
              </a:rPr>
              <a:t>Recruiting stations and MEPS (Military Entrance Processing Station) follow agendas for pushing recruits through the pipeline </a:t>
            </a:r>
          </a:p>
          <a:p>
            <a:pPr>
              <a:spcBef>
                <a:spcPct val="0"/>
              </a:spcBef>
              <a:buFont typeface="Wingdings" pitchFamily="2" charset="2"/>
              <a:buChar char="l"/>
            </a:pPr>
            <a:endParaRPr lang="en-US" altLang="ja-JP" dirty="0">
              <a:latin typeface="Book Antiqua" panose="02040602050305030304" pitchFamily="18" charset="0"/>
            </a:endParaRPr>
          </a:p>
          <a:p>
            <a:pPr>
              <a:spcBef>
                <a:spcPct val="0"/>
              </a:spcBef>
              <a:buFont typeface="Wingdings" pitchFamily="2" charset="2"/>
              <a:buChar char="l"/>
            </a:pPr>
            <a:r>
              <a:rPr lang="en-US" altLang="ja-JP" dirty="0">
                <a:latin typeface="Book Antiqua" panose="02040602050305030304" pitchFamily="18" charset="0"/>
              </a:rPr>
              <a:t>Study in JAMA Psychiatry</a:t>
            </a:r>
            <a:r>
              <a:rPr lang="en-US" altLang="ja-JP" baseline="30000" dirty="0">
                <a:latin typeface="Book Antiqua" panose="02040602050305030304" pitchFamily="18" charset="0"/>
              </a:rPr>
              <a:t>16</a:t>
            </a:r>
            <a:r>
              <a:rPr lang="en-US" altLang="ja-JP" dirty="0">
                <a:latin typeface="Book Antiqua" panose="02040602050305030304" pitchFamily="18" charset="0"/>
              </a:rPr>
              <a:t> in 2014 found:</a:t>
            </a:r>
          </a:p>
          <a:p>
            <a:pPr lvl="1">
              <a:spcBef>
                <a:spcPct val="0"/>
              </a:spcBef>
              <a:buFont typeface="Wingdings" pitchFamily="2" charset="2"/>
              <a:buChar char="l"/>
            </a:pPr>
            <a:r>
              <a:rPr lang="en-US" altLang="ja-JP" dirty="0">
                <a:latin typeface="Book Antiqua" panose="02040602050305030304" pitchFamily="18" charset="0"/>
              </a:rPr>
              <a:t> 25% of non-deployed service members met criteria for at least one mental disorder; over 60% of those members reported having a disqualifying mental disorder prior to enlistment</a:t>
            </a:r>
          </a:p>
          <a:p>
            <a:pPr lvl="1">
              <a:spcBef>
                <a:spcPct val="0"/>
              </a:spcBef>
              <a:buFont typeface="Wingdings" pitchFamily="2" charset="2"/>
              <a:buChar char="l"/>
            </a:pPr>
            <a:r>
              <a:rPr lang="en-US" altLang="ja-JP" dirty="0">
                <a:latin typeface="Book Antiqua" panose="02040602050305030304" pitchFamily="18" charset="0"/>
              </a:rPr>
              <a:t>More than 11% of military recruits endorsed having at least one disqualifying mental disorder</a:t>
            </a:r>
          </a:p>
          <a:p>
            <a:pPr>
              <a:spcBef>
                <a:spcPct val="0"/>
              </a:spcBef>
              <a:buFont typeface="Wingdings" pitchFamily="2" charset="2"/>
              <a:buChar char="l"/>
            </a:pPr>
            <a:endParaRPr kumimoji="0" lang="en-US" altLang="ja-JP" sz="1800" dirty="0">
              <a:solidFill>
                <a:schemeClr val="tx1"/>
              </a:solidFill>
              <a:latin typeface="Book Antiqua" panose="02040602050305030304" pitchFamily="18" charset="0"/>
            </a:endParaRPr>
          </a:p>
        </p:txBody>
      </p:sp>
      <p:sp>
        <p:nvSpPr>
          <p:cNvPr id="5" name="Text Box 2">
            <a:extLst>
              <a:ext uri="{FF2B5EF4-FFF2-40B4-BE49-F238E27FC236}">
                <a16:creationId xmlns:a16="http://schemas.microsoft.com/office/drawing/2014/main" id="{AA18F7A1-C71A-1242-A4BC-1412B7227048}"/>
              </a:ext>
            </a:extLst>
          </p:cNvPr>
          <p:cNvSpPr txBox="1">
            <a:spLocks noChangeArrowheads="1"/>
          </p:cNvSpPr>
          <p:nvPr/>
        </p:nvSpPr>
        <p:spPr bwMode="auto">
          <a:xfrm>
            <a:off x="1496290" y="449354"/>
            <a:ext cx="103770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0066"/>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US" altLang="ja-JP" sz="3600" b="1" dirty="0">
                <a:solidFill>
                  <a:srgbClr val="16165D"/>
                </a:solidFill>
                <a:effectLst>
                  <a:outerShdw blurRad="38100" dist="38100" dir="2700000" algn="tl">
                    <a:srgbClr val="C0C0C0"/>
                  </a:outerShdw>
                </a:effectLst>
                <a:latin typeface="Book Antiqua" panose="02040602050305030304" pitchFamily="18" charset="0"/>
                <a:ea typeface="ＭＳ Ｐゴシック" panose="020B0600070205080204" pitchFamily="34" charset="-128"/>
              </a:rPr>
              <a:t>Recruitment Goals vs. Qualified Force</a:t>
            </a:r>
          </a:p>
        </p:txBody>
      </p:sp>
    </p:spTree>
    <p:extLst>
      <p:ext uri="{BB962C8B-B14F-4D97-AF65-F5344CB8AC3E}">
        <p14:creationId xmlns:p14="http://schemas.microsoft.com/office/powerpoint/2010/main" val="27500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4AC29E88-D7BE-9844-B684-BA1DD3A53A67}"/>
              </a:ext>
            </a:extLst>
          </p:cNvPr>
          <p:cNvSpPr txBox="1">
            <a:spLocks noChangeArrowheads="1"/>
          </p:cNvSpPr>
          <p:nvPr/>
        </p:nvSpPr>
        <p:spPr bwMode="auto">
          <a:xfrm>
            <a:off x="2028496" y="228601"/>
            <a:ext cx="9466817" cy="166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US" altLang="ja-JP" sz="3200" b="1" dirty="0">
                <a:solidFill>
                  <a:schemeClr val="tx1"/>
                </a:solidFill>
                <a:latin typeface="Book Antiqua" panose="02040602050305030304" pitchFamily="18" charset="0"/>
                <a:ea typeface="MS UI Gothic" panose="020B0600070205080204" pitchFamily="34" charset="-128"/>
              </a:rPr>
              <a:t>Stigma and resistance to treatment within the U.S. armed forces</a:t>
            </a:r>
          </a:p>
          <a:p>
            <a:pPr>
              <a:buNone/>
            </a:pPr>
            <a:endParaRPr lang="ja-JP" altLang="en-US" sz="3200" b="1">
              <a:solidFill>
                <a:schemeClr val="tx1"/>
              </a:solidFill>
              <a:latin typeface="Book Antiqua" panose="02040602050305030304" pitchFamily="18" charset="0"/>
              <a:ea typeface="MS UI Gothic" panose="020B0600070205080204" pitchFamily="34" charset="-128"/>
            </a:endParaRPr>
          </a:p>
        </p:txBody>
      </p:sp>
      <p:sp>
        <p:nvSpPr>
          <p:cNvPr id="9" name="テキスト ボックス 2">
            <a:extLst>
              <a:ext uri="{FF2B5EF4-FFF2-40B4-BE49-F238E27FC236}">
                <a16:creationId xmlns:a16="http://schemas.microsoft.com/office/drawing/2014/main" id="{13C8FDA7-0C1B-9B47-A286-B76765A4F688}"/>
              </a:ext>
            </a:extLst>
          </p:cNvPr>
          <p:cNvSpPr txBox="1">
            <a:spLocks noChangeArrowheads="1"/>
          </p:cNvSpPr>
          <p:nvPr/>
        </p:nvSpPr>
        <p:spPr bwMode="auto">
          <a:xfrm>
            <a:off x="1379108" y="1896750"/>
            <a:ext cx="9938656"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 typeface="Wingdings" pitchFamily="2" charset="2"/>
              <a:buChar char="l"/>
            </a:pPr>
            <a:r>
              <a:rPr lang="en-US" altLang="ja-JP" sz="2000" dirty="0">
                <a:solidFill>
                  <a:srgbClr val="000000"/>
                </a:solidFill>
                <a:latin typeface="Book Antiqua" panose="02040602050305030304" pitchFamily="18" charset="0"/>
              </a:rPr>
              <a:t>Large scale studies</a:t>
            </a:r>
            <a:r>
              <a:rPr lang="en-US" altLang="ja-JP" sz="2000" baseline="30000" dirty="0">
                <a:solidFill>
                  <a:srgbClr val="000000"/>
                </a:solidFill>
                <a:latin typeface="Book Antiqua" panose="02040602050305030304" pitchFamily="18" charset="0"/>
              </a:rPr>
              <a:t>17</a:t>
            </a:r>
            <a:r>
              <a:rPr lang="en-US" altLang="ja-JP" sz="2000" dirty="0">
                <a:solidFill>
                  <a:srgbClr val="000000"/>
                </a:solidFill>
                <a:latin typeface="Book Antiqua" panose="02040602050305030304" pitchFamily="18" charset="0"/>
              </a:rPr>
              <a:t> have found that most service members diagnosed with a psychiatric disorder either declined or didn’t pursue treatment</a:t>
            </a:r>
          </a:p>
          <a:p>
            <a:pPr>
              <a:spcBef>
                <a:spcPct val="0"/>
              </a:spcBef>
              <a:buFont typeface="Wingdings" pitchFamily="2" charset="2"/>
              <a:buChar char="l"/>
            </a:pPr>
            <a:endParaRPr lang="en-US" altLang="ja-JP" sz="2000" dirty="0">
              <a:solidFill>
                <a:srgbClr val="000000"/>
              </a:solidFill>
              <a:latin typeface="Book Antiqua" panose="02040602050305030304" pitchFamily="18" charset="0"/>
            </a:endParaRPr>
          </a:p>
          <a:p>
            <a:pPr>
              <a:spcBef>
                <a:spcPct val="0"/>
              </a:spcBef>
              <a:buFont typeface="Wingdings" pitchFamily="2" charset="2"/>
              <a:buChar char="l"/>
            </a:pPr>
            <a:r>
              <a:rPr lang="en-US" altLang="ja-JP" sz="2000" dirty="0">
                <a:solidFill>
                  <a:srgbClr val="000000"/>
                </a:solidFill>
                <a:latin typeface="Book Antiqua" panose="02040602050305030304" pitchFamily="18" charset="0"/>
              </a:rPr>
              <a:t>These studies don’t include the many service members who are struggling with emotional and behavioral problems, but who don’t come to the attention of mental health service providers</a:t>
            </a:r>
          </a:p>
          <a:p>
            <a:pPr>
              <a:spcBef>
                <a:spcPct val="0"/>
              </a:spcBef>
              <a:buFont typeface="Wingdings" pitchFamily="2" charset="2"/>
              <a:buChar char="l"/>
            </a:pPr>
            <a:endParaRPr lang="en-US" altLang="ja-JP" sz="2000" dirty="0">
              <a:solidFill>
                <a:srgbClr val="000000"/>
              </a:solidFill>
              <a:latin typeface="Book Antiqua" panose="02040602050305030304" pitchFamily="18" charset="0"/>
            </a:endParaRPr>
          </a:p>
          <a:p>
            <a:pPr>
              <a:spcBef>
                <a:spcPct val="0"/>
              </a:spcBef>
              <a:buFont typeface="Wingdings" pitchFamily="2" charset="2"/>
              <a:buChar char="l"/>
            </a:pPr>
            <a:r>
              <a:rPr lang="en-US" altLang="ja-JP" sz="2000" dirty="0">
                <a:solidFill>
                  <a:srgbClr val="000000"/>
                </a:solidFill>
                <a:latin typeface="Book Antiqua" panose="02040602050305030304" pitchFamily="18" charset="0"/>
              </a:rPr>
              <a:t>Why?</a:t>
            </a:r>
          </a:p>
          <a:p>
            <a:pPr lvl="1">
              <a:spcBef>
                <a:spcPct val="0"/>
              </a:spcBef>
              <a:buFont typeface="Wingdings" pitchFamily="2" charset="2"/>
              <a:buChar char="l"/>
            </a:pPr>
            <a:r>
              <a:rPr lang="en-US" altLang="ja-JP" sz="2000" dirty="0">
                <a:solidFill>
                  <a:srgbClr val="000000"/>
                </a:solidFill>
                <a:latin typeface="Book Antiqua" panose="02040602050305030304" pitchFamily="18" charset="0"/>
              </a:rPr>
              <a:t>Concerns how they would be viewed by others (e.g., embarrassment) </a:t>
            </a:r>
          </a:p>
          <a:p>
            <a:pPr lvl="1">
              <a:spcBef>
                <a:spcPct val="0"/>
              </a:spcBef>
              <a:buFont typeface="Wingdings" pitchFamily="2" charset="2"/>
              <a:buChar char="l"/>
            </a:pPr>
            <a:r>
              <a:rPr lang="en-US" altLang="ja-JP" sz="2000" dirty="0">
                <a:solidFill>
                  <a:srgbClr val="000000"/>
                </a:solidFill>
                <a:latin typeface="Book Antiqua" panose="02040602050305030304" pitchFamily="18" charset="0"/>
              </a:rPr>
              <a:t>Beliefs that it would impede them from promotion</a:t>
            </a:r>
          </a:p>
          <a:p>
            <a:pPr lvl="1">
              <a:spcBef>
                <a:spcPct val="0"/>
              </a:spcBef>
              <a:buFont typeface="Wingdings" pitchFamily="2" charset="2"/>
              <a:buChar char="l"/>
            </a:pPr>
            <a:r>
              <a:rPr lang="en-US" altLang="ja-JP" sz="2000" dirty="0">
                <a:solidFill>
                  <a:srgbClr val="000000"/>
                </a:solidFill>
                <a:latin typeface="Book Antiqua" panose="02040602050305030304" pitchFamily="18" charset="0"/>
              </a:rPr>
              <a:t>Beliefs that it would lead to separation</a:t>
            </a:r>
          </a:p>
          <a:p>
            <a:pPr lvl="1">
              <a:spcBef>
                <a:spcPct val="0"/>
              </a:spcBef>
              <a:buFont typeface="Wingdings" pitchFamily="2" charset="2"/>
              <a:buChar char="l"/>
            </a:pPr>
            <a:r>
              <a:rPr lang="en-US" altLang="ja-JP" sz="2000" dirty="0">
                <a:solidFill>
                  <a:srgbClr val="000000"/>
                </a:solidFill>
                <a:latin typeface="Book Antiqua" panose="02040602050305030304" pitchFamily="18" charset="0"/>
              </a:rPr>
              <a:t>Expectations that treatment won’t help </a:t>
            </a:r>
          </a:p>
          <a:p>
            <a:pPr lvl="1">
              <a:spcBef>
                <a:spcPct val="0"/>
              </a:spcBef>
              <a:buFont typeface="Wingdings" pitchFamily="2" charset="2"/>
              <a:buChar char="l"/>
            </a:pPr>
            <a:r>
              <a:rPr lang="en-US" altLang="ja-JP" sz="2000" dirty="0">
                <a:solidFill>
                  <a:srgbClr val="000000"/>
                </a:solidFill>
                <a:latin typeface="Book Antiqua" panose="02040602050305030304" pitchFamily="18" charset="0"/>
              </a:rPr>
              <a:t>Interference with daily duties and responsibilities (e.g., time commitment) </a:t>
            </a:r>
          </a:p>
          <a:p>
            <a:pPr lvl="1">
              <a:spcBef>
                <a:spcPct val="0"/>
              </a:spcBef>
              <a:buFont typeface="Wingdings" pitchFamily="2" charset="2"/>
              <a:buChar char="l"/>
            </a:pPr>
            <a:r>
              <a:rPr lang="en-US" altLang="ja-JP" sz="2000" dirty="0">
                <a:solidFill>
                  <a:srgbClr val="000000"/>
                </a:solidFill>
                <a:latin typeface="Book Antiqua" panose="02040602050305030304" pitchFamily="18" charset="0"/>
              </a:rPr>
              <a:t>Not wanting to rely on someone else for help</a:t>
            </a:r>
          </a:p>
          <a:p>
            <a:pPr marL="0" indent="0">
              <a:spcBef>
                <a:spcPct val="0"/>
              </a:spcBef>
              <a:buNone/>
            </a:pPr>
            <a:endParaRPr lang="en-US" altLang="ja-JP" sz="2000" dirty="0">
              <a:solidFill>
                <a:srgbClr val="000000"/>
              </a:solidFill>
              <a:latin typeface="Book Antiqua" panose="02040602050305030304" pitchFamily="18" charset="0"/>
            </a:endParaRPr>
          </a:p>
        </p:txBody>
      </p:sp>
    </p:spTree>
    <p:extLst>
      <p:ext uri="{BB962C8B-B14F-4D97-AF65-F5344CB8AC3E}">
        <p14:creationId xmlns:p14="http://schemas.microsoft.com/office/powerpoint/2010/main" val="58301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589212" y="519007"/>
            <a:ext cx="8911687" cy="1280890"/>
          </a:xfrm>
        </p:spPr>
        <p:txBody>
          <a:bodyPr>
            <a:normAutofit/>
          </a:bodyPr>
          <a:lstStyle/>
          <a:p>
            <a:r>
              <a:rPr lang="en-US" altLang="ja-JP" sz="3200" b="1" dirty="0">
                <a:latin typeface="Book Antiqua" panose="02040602050305030304" pitchFamily="18" charset="0"/>
              </a:rPr>
              <a:t>PIES Model</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135119" y="1618593"/>
            <a:ext cx="10499833" cy="4813738"/>
          </a:xfrm>
        </p:spPr>
        <p:txBody>
          <a:bodyPr>
            <a:normAutofit lnSpcReduction="10000"/>
          </a:bodyPr>
          <a:lstStyle/>
          <a:p>
            <a:pPr>
              <a:spcBef>
                <a:spcPct val="0"/>
              </a:spcBef>
              <a:buFont typeface="Wingdings" pitchFamily="2" charset="2"/>
              <a:buChar char="l"/>
            </a:pPr>
            <a:r>
              <a:rPr kumimoji="0" lang="en-US" altLang="ja-JP" b="1" dirty="0">
                <a:solidFill>
                  <a:srgbClr val="0070C0"/>
                </a:solidFill>
                <a:latin typeface="Book Antiqua" panose="02040602050305030304" pitchFamily="18" charset="0"/>
              </a:rPr>
              <a:t>P</a:t>
            </a:r>
            <a:r>
              <a:rPr kumimoji="0" lang="en-US" altLang="ja-JP" b="1" dirty="0">
                <a:solidFill>
                  <a:schemeClr val="tx1"/>
                </a:solidFill>
                <a:latin typeface="Book Antiqua" panose="02040602050305030304" pitchFamily="18" charset="0"/>
              </a:rPr>
              <a:t>roximity</a:t>
            </a:r>
            <a:r>
              <a:rPr kumimoji="0" lang="ja-JP" altLang="en-US">
                <a:solidFill>
                  <a:schemeClr val="tx1"/>
                </a:solidFill>
                <a:latin typeface="Book Antiqua" panose="02040602050305030304" pitchFamily="18" charset="0"/>
              </a:rPr>
              <a:t> </a:t>
            </a:r>
            <a:endParaRPr kumimoji="0" lang="en-US" altLang="ja-JP" dirty="0">
              <a:solidFill>
                <a:schemeClr val="tx1"/>
              </a:solidFill>
              <a:latin typeface="Book Antiqua" panose="02040602050305030304" pitchFamily="18" charset="0"/>
            </a:endParaRPr>
          </a:p>
          <a:p>
            <a:pPr marL="539750" lvl="1" indent="-269875">
              <a:spcBef>
                <a:spcPct val="0"/>
              </a:spcBef>
              <a:buFont typeface="Wingdings" pitchFamily="2" charset="2"/>
              <a:buChar char="Ø"/>
            </a:pPr>
            <a:r>
              <a:rPr kumimoji="0" lang="en-US" altLang="ja-JP" sz="1800" dirty="0">
                <a:solidFill>
                  <a:schemeClr val="tx1"/>
                </a:solidFill>
                <a:latin typeface="Book Antiqua" panose="02040602050305030304" pitchFamily="18" charset="0"/>
                <a:ea typeface="ＭＳ Ｐゴシック" panose="020B0600070205080204" pitchFamily="34" charset="-128"/>
              </a:rPr>
              <a:t>Treating troops as close to the front lines as possible; also refers to 1) keeping troops within their units while they are receiving evaluations and treatment, and 2) keeping mental health officers and technicians within the units they are serving (also called Embedded Mental Health)</a:t>
            </a:r>
          </a:p>
          <a:p>
            <a:pPr marL="269875" lvl="1" indent="0">
              <a:spcBef>
                <a:spcPct val="0"/>
              </a:spcBef>
              <a:buNone/>
            </a:pPr>
            <a:endParaRPr kumimoji="0" lang="en-US" altLang="ja-JP" dirty="0">
              <a:solidFill>
                <a:schemeClr val="tx1"/>
              </a:solidFill>
              <a:latin typeface="Book Antiqua" panose="02040602050305030304" pitchFamily="18" charset="0"/>
            </a:endParaRPr>
          </a:p>
          <a:p>
            <a:pPr>
              <a:spcBef>
                <a:spcPct val="0"/>
              </a:spcBef>
              <a:buFont typeface="Wingdings" pitchFamily="2" charset="2"/>
              <a:buChar char="l"/>
            </a:pPr>
            <a:r>
              <a:rPr kumimoji="0" lang="en-US" altLang="ja-JP" b="1" dirty="0">
                <a:solidFill>
                  <a:schemeClr val="tx1"/>
                </a:solidFill>
                <a:latin typeface="Book Antiqua" panose="02040602050305030304" pitchFamily="18" charset="0"/>
              </a:rPr>
              <a:t> </a:t>
            </a:r>
            <a:r>
              <a:rPr kumimoji="0" lang="en-US" altLang="ja-JP" b="1" dirty="0">
                <a:solidFill>
                  <a:srgbClr val="0070C0"/>
                </a:solidFill>
                <a:latin typeface="Book Antiqua" panose="02040602050305030304" pitchFamily="18" charset="0"/>
              </a:rPr>
              <a:t>I</a:t>
            </a:r>
            <a:r>
              <a:rPr kumimoji="0" lang="en-US" altLang="ja-JP" b="1" dirty="0">
                <a:solidFill>
                  <a:schemeClr val="tx1"/>
                </a:solidFill>
                <a:latin typeface="Book Antiqua" panose="02040602050305030304" pitchFamily="18" charset="0"/>
              </a:rPr>
              <a:t>mmediacy </a:t>
            </a:r>
          </a:p>
          <a:p>
            <a:pPr marL="587375" lvl="1" indent="-317500">
              <a:spcBef>
                <a:spcPct val="0"/>
              </a:spcBef>
              <a:buFont typeface="Wingdings" pitchFamily="2" charset="2"/>
              <a:buChar char="Ø"/>
            </a:pPr>
            <a:r>
              <a:rPr kumimoji="0" lang="en-US" altLang="ja-JP" sz="1800" dirty="0">
                <a:solidFill>
                  <a:schemeClr val="tx1"/>
                </a:solidFill>
                <a:latin typeface="Book Antiqua" panose="02040602050305030304" pitchFamily="18" charset="0"/>
                <a:ea typeface="ＭＳ Ｐゴシック" panose="020B0600070205080204" pitchFamily="34" charset="-128"/>
              </a:rPr>
              <a:t>Refers to the importance of initiating care as quickly as possible</a:t>
            </a:r>
            <a:endParaRPr kumimoji="0" lang="ja-JP" altLang="en-US" sz="1800">
              <a:solidFill>
                <a:schemeClr val="tx1"/>
              </a:solidFill>
              <a:latin typeface="Book Antiqua" panose="02040602050305030304" pitchFamily="18" charset="0"/>
              <a:ea typeface="ＭＳ Ｐゴシック" panose="020B0600070205080204" pitchFamily="34" charset="-128"/>
            </a:endParaRPr>
          </a:p>
          <a:p>
            <a:pPr>
              <a:spcBef>
                <a:spcPct val="0"/>
              </a:spcBef>
              <a:buFontTx/>
              <a:buNone/>
            </a:pPr>
            <a:endParaRPr kumimoji="0" lang="en-US" altLang="ja-JP" dirty="0">
              <a:solidFill>
                <a:schemeClr val="tx1"/>
              </a:solidFill>
              <a:latin typeface="Book Antiqua" panose="02040602050305030304" pitchFamily="18" charset="0"/>
            </a:endParaRPr>
          </a:p>
          <a:p>
            <a:pPr>
              <a:spcBef>
                <a:spcPct val="0"/>
              </a:spcBef>
              <a:buFont typeface="Wingdings" pitchFamily="2" charset="2"/>
              <a:buChar char="l"/>
            </a:pPr>
            <a:r>
              <a:rPr kumimoji="0" lang="en-US" altLang="ja-JP" dirty="0">
                <a:solidFill>
                  <a:schemeClr val="tx1"/>
                </a:solidFill>
                <a:latin typeface="Book Antiqua" panose="02040602050305030304" pitchFamily="18" charset="0"/>
              </a:rPr>
              <a:t> </a:t>
            </a:r>
            <a:r>
              <a:rPr kumimoji="0" lang="en-US" altLang="ja-JP" b="1" dirty="0">
                <a:solidFill>
                  <a:srgbClr val="0070C0"/>
                </a:solidFill>
                <a:latin typeface="Book Antiqua" panose="02040602050305030304" pitchFamily="18" charset="0"/>
              </a:rPr>
              <a:t>E</a:t>
            </a:r>
            <a:r>
              <a:rPr kumimoji="0" lang="en-US" altLang="ja-JP" b="1" dirty="0">
                <a:solidFill>
                  <a:schemeClr val="tx1"/>
                </a:solidFill>
                <a:latin typeface="Book Antiqua" panose="02040602050305030304" pitchFamily="18" charset="0"/>
              </a:rPr>
              <a:t>xpectancy</a:t>
            </a:r>
            <a:r>
              <a:rPr kumimoji="0" lang="ja-JP" altLang="en-US">
                <a:solidFill>
                  <a:schemeClr val="tx1"/>
                </a:solidFill>
                <a:latin typeface="Book Antiqua" panose="02040602050305030304" pitchFamily="18" charset="0"/>
              </a:rPr>
              <a:t> </a:t>
            </a:r>
            <a:endParaRPr kumimoji="0" lang="en-US" altLang="ja-JP" dirty="0">
              <a:solidFill>
                <a:schemeClr val="tx1"/>
              </a:solidFill>
              <a:latin typeface="Book Antiqua" panose="02040602050305030304" pitchFamily="18" charset="0"/>
            </a:endParaRPr>
          </a:p>
          <a:p>
            <a:pPr marL="587375" lvl="1" indent="-317500">
              <a:spcBef>
                <a:spcPct val="0"/>
              </a:spcBef>
              <a:buFont typeface="Wingdings" pitchFamily="2" charset="2"/>
              <a:buChar char="Ø"/>
            </a:pPr>
            <a:r>
              <a:rPr kumimoji="0" lang="en-US" altLang="ja-JP" sz="1800" dirty="0">
                <a:solidFill>
                  <a:schemeClr val="tx1"/>
                </a:solidFill>
                <a:latin typeface="Book Antiqua" panose="02040602050305030304" pitchFamily="18" charset="0"/>
                <a:ea typeface="ＭＳ Ｐゴシック" panose="020B0600070205080204" pitchFamily="34" charset="-128"/>
              </a:rPr>
              <a:t>Refers to the expectation that the unit member will be able to recover in the shortest time possible and return to duty; if member does not respond to treatment or cannot continue with current duties, member may have to be moved out of the unit or given different duties</a:t>
            </a:r>
          </a:p>
          <a:p>
            <a:pPr>
              <a:spcBef>
                <a:spcPct val="0"/>
              </a:spcBef>
              <a:buFont typeface="Wingdings" pitchFamily="2" charset="2"/>
              <a:buChar char="l"/>
            </a:pPr>
            <a:endParaRPr kumimoji="0" lang="en-US" altLang="ja-JP" dirty="0">
              <a:solidFill>
                <a:schemeClr val="tx1"/>
              </a:solidFill>
              <a:latin typeface="Book Antiqua" panose="02040602050305030304" pitchFamily="18" charset="0"/>
            </a:endParaRPr>
          </a:p>
          <a:p>
            <a:pPr>
              <a:spcBef>
                <a:spcPct val="0"/>
              </a:spcBef>
              <a:buFont typeface="Wingdings" pitchFamily="2" charset="2"/>
              <a:buChar char="l"/>
            </a:pPr>
            <a:r>
              <a:rPr kumimoji="0" lang="en-US" altLang="ja-JP" dirty="0">
                <a:solidFill>
                  <a:schemeClr val="tx1"/>
                </a:solidFill>
                <a:latin typeface="Book Antiqua" panose="02040602050305030304" pitchFamily="18" charset="0"/>
              </a:rPr>
              <a:t> </a:t>
            </a:r>
            <a:r>
              <a:rPr kumimoji="0" lang="en-US" altLang="ja-JP" b="1" dirty="0">
                <a:solidFill>
                  <a:srgbClr val="0070C0"/>
                </a:solidFill>
                <a:latin typeface="Book Antiqua" panose="02040602050305030304" pitchFamily="18" charset="0"/>
              </a:rPr>
              <a:t>S</a:t>
            </a:r>
            <a:r>
              <a:rPr kumimoji="0" lang="en-US" altLang="ja-JP" b="1" dirty="0">
                <a:solidFill>
                  <a:schemeClr val="tx1"/>
                </a:solidFill>
                <a:latin typeface="Book Antiqua" panose="02040602050305030304" pitchFamily="18" charset="0"/>
              </a:rPr>
              <a:t>implicity</a:t>
            </a:r>
            <a:r>
              <a:rPr kumimoji="0" lang="en-US" altLang="ja-JP" dirty="0">
                <a:solidFill>
                  <a:schemeClr val="tx1"/>
                </a:solidFill>
                <a:latin typeface="Book Antiqua" panose="02040602050305030304" pitchFamily="18" charset="0"/>
              </a:rPr>
              <a:t> </a:t>
            </a:r>
          </a:p>
          <a:p>
            <a:pPr marL="622300" lvl="1" indent="-352425">
              <a:spcBef>
                <a:spcPct val="0"/>
              </a:spcBef>
              <a:buFont typeface="Wingdings" pitchFamily="2" charset="2"/>
              <a:buChar char="Ø"/>
            </a:pPr>
            <a:r>
              <a:rPr kumimoji="0" lang="en-US" altLang="ja-JP" sz="1800" dirty="0">
                <a:solidFill>
                  <a:schemeClr val="tx1"/>
                </a:solidFill>
                <a:latin typeface="Book Antiqua" panose="02040602050305030304" pitchFamily="18" charset="0"/>
                <a:ea typeface="ＭＳ Ｐゴシック" panose="020B0600070205080204" pitchFamily="34" charset="-128"/>
              </a:rPr>
              <a:t>Refers to preference for brief psychological treatment interventions</a:t>
            </a:r>
            <a:endParaRPr lang="en-US" altLang="ja-JP" dirty="0">
              <a:latin typeface="Bookman Old Style" panose="02050604050505020204" pitchFamily="18" charset="0"/>
            </a:endParaRPr>
          </a:p>
          <a:p>
            <a:endParaRPr lang="en-US" altLang="ja-JP" dirty="0">
              <a:latin typeface="Bookman Old Style" panose="02050604050505020204" pitchFamily="18" charset="0"/>
            </a:endParaRPr>
          </a:p>
          <a:p>
            <a:pPr marL="0" indent="0">
              <a:buNone/>
            </a:pPr>
            <a:r>
              <a:rPr kumimoji="0" lang="en-US" altLang="ja-JP" sz="1600" dirty="0">
                <a:solidFill>
                  <a:schemeClr val="tx1"/>
                </a:solidFill>
                <a:latin typeface="Book Antiqua" panose="02040602050305030304" pitchFamily="18" charset="0"/>
              </a:rPr>
              <a:t>	* In 1999, Department of Defense replaced the PIES model with the BICEPS model (DOD Directive 6490.5; 	Brevity, Immediacy, Centrality, Expectancy, Proximity, Simplicity)</a:t>
            </a:r>
            <a:endParaRPr lang="en-US" altLang="ja-JP" sz="1600" dirty="0">
              <a:latin typeface="Book Antiqua" panose="02040602050305030304" pitchFamily="18" charset="0"/>
            </a:endParaRPr>
          </a:p>
          <a:p>
            <a:endParaRPr lang="en-US" altLang="ja-JP" dirty="0">
              <a:latin typeface="Bookman Old Style" panose="02050604050505020204" pitchFamily="18" charset="0"/>
            </a:endParaRPr>
          </a:p>
          <a:p>
            <a:endParaRPr lang="en-US" altLang="ja-JP" dirty="0">
              <a:latin typeface="Bookman Old Style" panose="02050604050505020204" pitchFamily="18" charset="0"/>
            </a:endParaRPr>
          </a:p>
          <a:p>
            <a:endParaRPr kumimoji="1" lang="en-US" altLang="ja-JP" dirty="0">
              <a:latin typeface="Bookman Old Style" panose="02050604050505020204" pitchFamily="18" charset="0"/>
            </a:endParaRPr>
          </a:p>
          <a:p>
            <a:endParaRPr kumimoji="1" lang="ja-JP" altLang="en-US">
              <a:latin typeface="Bookman Old Style" panose="02050604050505020204" pitchFamily="18" charset="0"/>
            </a:endParaRPr>
          </a:p>
        </p:txBody>
      </p:sp>
    </p:spTree>
    <p:extLst>
      <p:ext uri="{BB962C8B-B14F-4D97-AF65-F5344CB8AC3E}">
        <p14:creationId xmlns:p14="http://schemas.microsoft.com/office/powerpoint/2010/main" val="2701583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3D6592E-E7D4-B541-B881-DF86318BC869}"/>
              </a:ext>
            </a:extLst>
          </p:cNvPr>
          <p:cNvSpPr txBox="1"/>
          <p:nvPr/>
        </p:nvSpPr>
        <p:spPr>
          <a:xfrm>
            <a:off x="1149928" y="249525"/>
            <a:ext cx="11042072" cy="5755422"/>
          </a:xfrm>
          <a:prstGeom prst="rect">
            <a:avLst/>
          </a:prstGeom>
          <a:noFill/>
        </p:spPr>
        <p:txBody>
          <a:bodyPr wrap="square" rtlCol="0">
            <a:spAutoFit/>
          </a:bodyPr>
          <a:lstStyle/>
          <a:p>
            <a:pPr algn="ctr"/>
            <a:r>
              <a:rPr lang="en-US" altLang="ja-JP" sz="4000" b="1" dirty="0">
                <a:solidFill>
                  <a:srgbClr val="002060"/>
                </a:solidFill>
                <a:latin typeface="Book Antiqua" panose="02040602050305030304" pitchFamily="18" charset="0"/>
              </a:rPr>
              <a:t>3d MLG Psychological Resilience Program</a:t>
            </a:r>
          </a:p>
          <a:p>
            <a:pPr algn="ctr"/>
            <a:endParaRPr lang="en-US" altLang="ja-JP" sz="4000" b="1" dirty="0">
              <a:latin typeface="Book Antiqua" panose="02040602050305030304" pitchFamily="18" charset="0"/>
              <a:cs typeface="Arial" panose="020B0604020202020204" pitchFamily="34" charset="0"/>
            </a:endParaRPr>
          </a:p>
          <a:p>
            <a:pPr marL="571500" indent="-571500">
              <a:buFont typeface="Wingdings" pitchFamily="2" charset="2"/>
              <a:buChar char="n"/>
            </a:pPr>
            <a:r>
              <a:rPr lang="en-US" altLang="ja-JP" dirty="0">
                <a:latin typeface="Book Antiqua" panose="02040602050305030304" pitchFamily="18" charset="0"/>
                <a:cs typeface="Arial" panose="020B0604020202020204" pitchFamily="34" charset="0"/>
              </a:rPr>
              <a:t>Research study implemented by CSP and 3d MLG Chaplains; approved by the Naval Medical Center San Diego Institutional Review Board and the Headquarters Marine Corps Institutional Review Board</a:t>
            </a:r>
          </a:p>
          <a:p>
            <a:pPr marL="571500" indent="-571500">
              <a:buFont typeface="Wingdings" pitchFamily="2" charset="2"/>
              <a:buChar char="n"/>
            </a:pPr>
            <a:endParaRPr kumimoji="1" lang="en-US" altLang="ja-JP" dirty="0">
              <a:latin typeface="Book Antiqua" panose="02040602050305030304" pitchFamily="18" charset="0"/>
              <a:cs typeface="Arial" panose="020B0604020202020204" pitchFamily="34" charset="0"/>
            </a:endParaRPr>
          </a:p>
          <a:p>
            <a:pPr marL="571500" indent="-571500">
              <a:buFont typeface="Wingdings" pitchFamily="2" charset="2"/>
              <a:buChar char="n"/>
            </a:pPr>
            <a:r>
              <a:rPr lang="en-US" altLang="ja-JP" dirty="0">
                <a:latin typeface="Book Antiqua" panose="02040602050305030304" pitchFamily="18" charset="0"/>
                <a:cs typeface="Arial" panose="020B0604020202020204" pitchFamily="34" charset="0"/>
              </a:rPr>
              <a:t>Resilience building, stress and burnout reduction, mental illness prevention</a:t>
            </a:r>
          </a:p>
          <a:p>
            <a:pPr marL="571500" indent="-571500">
              <a:buFont typeface="Wingdings" pitchFamily="2" charset="2"/>
              <a:buChar char="n"/>
            </a:pPr>
            <a:endParaRPr lang="en-US" altLang="ja-JP" dirty="0">
              <a:latin typeface="Book Antiqua" panose="02040602050305030304" pitchFamily="18" charset="0"/>
              <a:cs typeface="Arial" panose="020B0604020202020204" pitchFamily="34" charset="0"/>
            </a:endParaRPr>
          </a:p>
          <a:p>
            <a:pPr marL="571500" indent="-571500">
              <a:buFont typeface="Wingdings" pitchFamily="2" charset="2"/>
              <a:buChar char="n"/>
            </a:pPr>
            <a:r>
              <a:rPr lang="en-US" altLang="ja-JP" u="sng" dirty="0">
                <a:solidFill>
                  <a:srgbClr val="0070C0"/>
                </a:solidFill>
                <a:latin typeface="Book Antiqua" panose="02040602050305030304" pitchFamily="18" charset="0"/>
                <a:cs typeface="Arial" panose="020B0604020202020204" pitchFamily="34" charset="0"/>
              </a:rPr>
              <a:t>Training—not treatment</a:t>
            </a:r>
          </a:p>
          <a:p>
            <a:pPr marL="1028700" lvl="1" indent="-571500">
              <a:buFont typeface="Wingdings" pitchFamily="2" charset="2"/>
              <a:buChar char="n"/>
            </a:pPr>
            <a:r>
              <a:rPr lang="en-US" altLang="ja-JP" dirty="0">
                <a:latin typeface="Book Antiqua" panose="02040602050305030304" pitchFamily="18" charset="0"/>
                <a:cs typeface="Arial" panose="020B0604020202020204" pitchFamily="34" charset="0"/>
              </a:rPr>
              <a:t>Two types of training</a:t>
            </a:r>
          </a:p>
          <a:p>
            <a:pPr marL="1485900" lvl="2" indent="-571500">
              <a:buFont typeface="Wingdings" pitchFamily="2" charset="2"/>
              <a:buChar char="n"/>
            </a:pPr>
            <a:r>
              <a:rPr lang="en-US" altLang="ja-JP" dirty="0">
                <a:latin typeface="Book Antiqua" panose="02040602050305030304" pitchFamily="18" charset="0"/>
                <a:cs typeface="Arial" panose="020B0604020202020204" pitchFamily="34" charset="0"/>
              </a:rPr>
              <a:t>Acceptance and Commitment Therapy</a:t>
            </a:r>
          </a:p>
          <a:p>
            <a:pPr marL="1485900" lvl="2" indent="-571500">
              <a:buFont typeface="Wingdings" pitchFamily="2" charset="2"/>
              <a:buChar char="n"/>
            </a:pPr>
            <a:r>
              <a:rPr lang="en-US" altLang="ja-JP" dirty="0">
                <a:latin typeface="Book Antiqua" panose="02040602050305030304" pitchFamily="18" charset="0"/>
                <a:cs typeface="Arial" panose="020B0604020202020204" pitchFamily="34" charset="0"/>
              </a:rPr>
              <a:t>Expressive Writing</a:t>
            </a:r>
          </a:p>
          <a:p>
            <a:pPr marL="571500" indent="-571500">
              <a:buFont typeface="Wingdings" pitchFamily="2" charset="2"/>
              <a:buChar char="n"/>
            </a:pPr>
            <a:endParaRPr kumimoji="1" lang="en-US" altLang="ja-JP" dirty="0">
              <a:latin typeface="Book Antiqua" panose="02040602050305030304" pitchFamily="18" charset="0"/>
              <a:cs typeface="Arial" panose="020B0604020202020204" pitchFamily="34" charset="0"/>
            </a:endParaRPr>
          </a:p>
          <a:p>
            <a:pPr marL="571500" indent="-571500">
              <a:buFont typeface="Wingdings" pitchFamily="2" charset="2"/>
              <a:buChar char="n"/>
            </a:pPr>
            <a:r>
              <a:rPr lang="en-US" altLang="ja-JP" dirty="0">
                <a:latin typeface="Book Antiqua" panose="02040602050305030304" pitchFamily="18" charset="0"/>
                <a:cs typeface="Arial" panose="020B0604020202020204" pitchFamily="34" charset="0"/>
              </a:rPr>
              <a:t>Nothing documented in medical records, no diagnoses given</a:t>
            </a:r>
          </a:p>
          <a:p>
            <a:pPr marL="571500" indent="-571500">
              <a:buFont typeface="Wingdings" pitchFamily="2" charset="2"/>
              <a:buChar char="n"/>
            </a:pPr>
            <a:endParaRPr kumimoji="1" lang="en-US" altLang="ja-JP" dirty="0">
              <a:latin typeface="Book Antiqua" panose="02040602050305030304" pitchFamily="18" charset="0"/>
              <a:cs typeface="Arial" panose="020B0604020202020204" pitchFamily="34" charset="0"/>
            </a:endParaRPr>
          </a:p>
          <a:p>
            <a:pPr marL="571500" indent="-571500">
              <a:buFont typeface="Wingdings" pitchFamily="2" charset="2"/>
              <a:buChar char="n"/>
            </a:pPr>
            <a:r>
              <a:rPr lang="en-US" altLang="ja-JP" dirty="0">
                <a:latin typeface="Book Antiqua" panose="02040602050305030304" pitchFamily="18" charset="0"/>
                <a:cs typeface="Arial" panose="020B0604020202020204" pitchFamily="34" charset="0"/>
              </a:rPr>
              <a:t>Groups are 3 weeks long, 2 times a week</a:t>
            </a:r>
          </a:p>
          <a:p>
            <a:pPr marL="571500" indent="-571500">
              <a:buFont typeface="Wingdings" pitchFamily="2" charset="2"/>
              <a:buChar char="n"/>
            </a:pPr>
            <a:endParaRPr kumimoji="1" lang="en-US" altLang="ja-JP" dirty="0">
              <a:latin typeface="Book Antiqua" panose="02040602050305030304" pitchFamily="18" charset="0"/>
              <a:cs typeface="Arial" panose="020B0604020202020204" pitchFamily="34" charset="0"/>
            </a:endParaRPr>
          </a:p>
          <a:p>
            <a:pPr marL="571500" indent="-571500">
              <a:buFont typeface="Wingdings" pitchFamily="2" charset="2"/>
              <a:buChar char="n"/>
            </a:pPr>
            <a:r>
              <a:rPr lang="en-US" altLang="ja-JP" dirty="0">
                <a:latin typeface="Book Antiqua" panose="02040602050305030304" pitchFamily="18" charset="0"/>
                <a:cs typeface="Arial" panose="020B0604020202020204" pitchFamily="34" charset="0"/>
              </a:rPr>
              <a:t>10-15 participants per group</a:t>
            </a:r>
            <a:endParaRPr kumimoji="1" lang="en-US" altLang="ja-JP"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177973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42B6D399-04E7-C740-921C-94F07441EAE3}"/>
              </a:ext>
            </a:extLst>
          </p:cNvPr>
          <p:cNvSpPr txBox="1">
            <a:spLocks noChangeArrowheads="1"/>
          </p:cNvSpPr>
          <p:nvPr/>
        </p:nvSpPr>
        <p:spPr bwMode="auto">
          <a:xfrm>
            <a:off x="1715560" y="218091"/>
            <a:ext cx="993916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spcBef>
                <a:spcPct val="50000"/>
              </a:spcBef>
              <a:buNone/>
            </a:pPr>
            <a:r>
              <a:rPr lang="en-US" altLang="ja-JP" sz="3200" b="1" dirty="0">
                <a:solidFill>
                  <a:schemeClr val="tx1"/>
                </a:solidFill>
                <a:latin typeface="Book Antiqua" panose="02040602050305030304" pitchFamily="18" charset="0"/>
                <a:ea typeface="MS UI Gothic" panose="020B0600070205080204" pitchFamily="34" charset="-128"/>
              </a:rPr>
              <a:t>What?  How can you </a:t>
            </a:r>
            <a:r>
              <a:rPr lang="en-US" altLang="ja-JP" sz="3200" b="1" i="1" dirty="0">
                <a:solidFill>
                  <a:schemeClr val="tx1"/>
                </a:solidFill>
                <a:latin typeface="Book Antiqua" panose="02040602050305030304" pitchFamily="18" charset="0"/>
                <a:ea typeface="MS UI Gothic" panose="020B0600070205080204" pitchFamily="34" charset="-128"/>
              </a:rPr>
              <a:t>not</a:t>
            </a:r>
            <a:r>
              <a:rPr lang="en-US" altLang="ja-JP" sz="3200" b="1" dirty="0">
                <a:solidFill>
                  <a:schemeClr val="tx1"/>
                </a:solidFill>
                <a:latin typeface="Book Antiqua" panose="02040602050305030304" pitchFamily="18" charset="0"/>
                <a:ea typeface="MS UI Gothic" panose="020B0600070205080204" pitchFamily="34" charset="-128"/>
              </a:rPr>
              <a:t> call that treatment?  Isn’t it evidence-based TREATMENT?</a:t>
            </a:r>
          </a:p>
        </p:txBody>
      </p:sp>
      <p:sp>
        <p:nvSpPr>
          <p:cNvPr id="5" name="テキスト ボックス 2">
            <a:extLst>
              <a:ext uri="{FF2B5EF4-FFF2-40B4-BE49-F238E27FC236}">
                <a16:creationId xmlns:a16="http://schemas.microsoft.com/office/drawing/2014/main" id="{BFC2F174-3A56-1646-96F4-1A4D018FD94F}"/>
              </a:ext>
            </a:extLst>
          </p:cNvPr>
          <p:cNvSpPr txBox="1">
            <a:spLocks noChangeArrowheads="1"/>
          </p:cNvSpPr>
          <p:nvPr/>
        </p:nvSpPr>
        <p:spPr bwMode="auto">
          <a:xfrm>
            <a:off x="1450425" y="1616143"/>
            <a:ext cx="10469429"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marL="0" indent="0">
              <a:spcBef>
                <a:spcPct val="0"/>
              </a:spcBef>
              <a:buNone/>
            </a:pPr>
            <a:r>
              <a:rPr lang="en-US" altLang="ja-JP" sz="1800" dirty="0">
                <a:solidFill>
                  <a:srgbClr val="000000"/>
                </a:solidFill>
                <a:latin typeface="Book Antiqua" panose="02040602050305030304" pitchFamily="18" charset="0"/>
              </a:rPr>
              <a:t>It’s evidence-based, alright.  But the processes and practices underlying the 3d MLG Psychological Resilience Program are by no means limited to therapy rooms.  In fact, those processes and practices began a few millennia ago before there were therapy rooms.  </a:t>
            </a:r>
          </a:p>
          <a:p>
            <a:pPr marL="0" indent="0">
              <a:spcBef>
                <a:spcPct val="0"/>
              </a:spcBef>
              <a:buNone/>
            </a:pPr>
            <a:endParaRPr lang="en-US" altLang="ja-JP" sz="1800" dirty="0">
              <a:solidFill>
                <a:srgbClr val="000000"/>
              </a:solidFill>
              <a:latin typeface="Book Antiqua" panose="02040602050305030304" pitchFamily="18" charset="0"/>
            </a:endParaRPr>
          </a:p>
          <a:p>
            <a:pPr marL="0" indent="0">
              <a:spcBef>
                <a:spcPct val="0"/>
              </a:spcBef>
              <a:buNone/>
            </a:pPr>
            <a:r>
              <a:rPr lang="en-US" altLang="ja-JP" sz="1800" dirty="0">
                <a:solidFill>
                  <a:srgbClr val="000000"/>
                </a:solidFill>
                <a:latin typeface="Book Antiqua" panose="02040602050305030304" pitchFamily="18" charset="0"/>
              </a:rPr>
              <a:t>Oh, and who else does this stuff?  Here are a few of them below. They don’t call it treatment either.  </a:t>
            </a:r>
          </a:p>
          <a:p>
            <a:pPr marL="0" indent="0">
              <a:spcBef>
                <a:spcPct val="0"/>
              </a:spcBef>
              <a:buNone/>
            </a:pPr>
            <a:endParaRPr lang="en-US" altLang="ja-JP" sz="1800" dirty="0">
              <a:solidFill>
                <a:srgbClr val="000000"/>
              </a:solidFill>
              <a:latin typeface="Book Antiqua" panose="02040602050305030304" pitchFamily="18" charset="0"/>
            </a:endParaRPr>
          </a:p>
        </p:txBody>
      </p:sp>
      <p:sp>
        <p:nvSpPr>
          <p:cNvPr id="6" name="テキスト ボックス 5">
            <a:extLst>
              <a:ext uri="{FF2B5EF4-FFF2-40B4-BE49-F238E27FC236}">
                <a16:creationId xmlns:a16="http://schemas.microsoft.com/office/drawing/2014/main" id="{BB3BC7AC-9214-154D-867E-7861C4AB1047}"/>
              </a:ext>
            </a:extLst>
          </p:cNvPr>
          <p:cNvSpPr txBox="1"/>
          <p:nvPr/>
        </p:nvSpPr>
        <p:spPr>
          <a:xfrm>
            <a:off x="1841939" y="3485329"/>
            <a:ext cx="2719038" cy="3139321"/>
          </a:xfrm>
          <a:prstGeom prst="rect">
            <a:avLst/>
          </a:prstGeom>
          <a:noFill/>
        </p:spPr>
        <p:txBody>
          <a:bodyPr wrap="square" rtlCol="0">
            <a:spAutoFit/>
          </a:bodyPr>
          <a:lstStyle/>
          <a:p>
            <a:pPr marL="285750" indent="-285750">
              <a:buFont typeface="Wingdings" pitchFamily="2" charset="2"/>
              <a:buChar char="Ø"/>
            </a:pPr>
            <a:r>
              <a:rPr kumimoji="1" lang="en-US" altLang="ja-JP" dirty="0">
                <a:solidFill>
                  <a:srgbClr val="00B0F0"/>
                </a:solidFill>
                <a:latin typeface="Book Antiqua" panose="02040602050305030304" pitchFamily="18" charset="0"/>
              </a:rPr>
              <a:t>Google</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Aetna</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Nike</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Apple</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General Mills</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Intel</a:t>
            </a:r>
          </a:p>
        </p:txBody>
      </p:sp>
      <p:sp>
        <p:nvSpPr>
          <p:cNvPr id="7" name="テキスト ボックス 6">
            <a:extLst>
              <a:ext uri="{FF2B5EF4-FFF2-40B4-BE49-F238E27FC236}">
                <a16:creationId xmlns:a16="http://schemas.microsoft.com/office/drawing/2014/main" id="{BCF01D43-7876-5C4D-BE7A-3BD1973E3DF1}"/>
              </a:ext>
            </a:extLst>
          </p:cNvPr>
          <p:cNvSpPr txBox="1"/>
          <p:nvPr/>
        </p:nvSpPr>
        <p:spPr>
          <a:xfrm>
            <a:off x="4711520" y="3485328"/>
            <a:ext cx="2719038" cy="3139321"/>
          </a:xfrm>
          <a:prstGeom prst="rect">
            <a:avLst/>
          </a:prstGeom>
          <a:noFill/>
        </p:spPr>
        <p:txBody>
          <a:bodyPr wrap="square" rtlCol="0">
            <a:spAutoFit/>
          </a:bodyPr>
          <a:lstStyle/>
          <a:p>
            <a:pPr marL="285750" indent="-285750">
              <a:buFont typeface="Wingdings" pitchFamily="2" charset="2"/>
              <a:buChar char="Ø"/>
            </a:pPr>
            <a:r>
              <a:rPr kumimoji="1" lang="en-US" altLang="ja-JP" dirty="0">
                <a:solidFill>
                  <a:srgbClr val="00B0F0"/>
                </a:solidFill>
                <a:latin typeface="Book Antiqua" panose="02040602050305030304" pitchFamily="18" charset="0"/>
              </a:rPr>
              <a:t>Goldman Sachs</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AOL Time Warner</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Target</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Toyota</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Royal Dutch Shell</a:t>
            </a:r>
          </a:p>
          <a:p>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Bosch</a:t>
            </a:r>
          </a:p>
        </p:txBody>
      </p:sp>
      <p:sp>
        <p:nvSpPr>
          <p:cNvPr id="8" name="テキスト ボックス 7">
            <a:extLst>
              <a:ext uri="{FF2B5EF4-FFF2-40B4-BE49-F238E27FC236}">
                <a16:creationId xmlns:a16="http://schemas.microsoft.com/office/drawing/2014/main" id="{E6A0D315-6088-5548-8E87-325CC49375F2}"/>
              </a:ext>
            </a:extLst>
          </p:cNvPr>
          <p:cNvSpPr txBox="1"/>
          <p:nvPr/>
        </p:nvSpPr>
        <p:spPr>
          <a:xfrm>
            <a:off x="8348941" y="3485328"/>
            <a:ext cx="2719038" cy="3139321"/>
          </a:xfrm>
          <a:prstGeom prst="rect">
            <a:avLst/>
          </a:prstGeom>
          <a:noFill/>
        </p:spPr>
        <p:txBody>
          <a:bodyPr wrap="square" rtlCol="0">
            <a:spAutoFit/>
          </a:bodyPr>
          <a:lstStyle/>
          <a:p>
            <a:pPr marL="285750" indent="-285750">
              <a:buFont typeface="Wingdings" pitchFamily="2" charset="2"/>
              <a:buChar char="Ø"/>
            </a:pPr>
            <a:r>
              <a:rPr kumimoji="1" lang="en-US" altLang="ja-JP" dirty="0">
                <a:solidFill>
                  <a:srgbClr val="00B0F0"/>
                </a:solidFill>
                <a:latin typeface="Book Antiqua" panose="02040602050305030304" pitchFamily="18" charset="0"/>
              </a:rPr>
              <a:t>US Congress</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UK Parliament</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US Army</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Navy SEALs</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pPr marL="285750" indent="-285750">
              <a:buFont typeface="Wingdings" pitchFamily="2" charset="2"/>
              <a:buChar char="Ø"/>
            </a:pPr>
            <a:r>
              <a:rPr kumimoji="1" lang="en-US" altLang="ja-JP" dirty="0">
                <a:solidFill>
                  <a:srgbClr val="00B0F0"/>
                </a:solidFill>
                <a:latin typeface="Book Antiqua" panose="02040602050305030304" pitchFamily="18" charset="0"/>
              </a:rPr>
              <a:t>US Olympic Team</a:t>
            </a:r>
          </a:p>
          <a:p>
            <a:pPr marL="285750" indent="-285750">
              <a:buFont typeface="Wingdings" pitchFamily="2" charset="2"/>
              <a:buChar char="Ø"/>
            </a:pPr>
            <a:endParaRPr kumimoji="1" lang="en-US" altLang="ja-JP" dirty="0">
              <a:solidFill>
                <a:srgbClr val="00B0F0"/>
              </a:solidFill>
              <a:latin typeface="Book Antiqua" panose="02040602050305030304" pitchFamily="18" charset="0"/>
            </a:endParaRPr>
          </a:p>
          <a:p>
            <a:endParaRPr kumimoji="1" lang="en-US" altLang="ja-JP" dirty="0">
              <a:solidFill>
                <a:srgbClr val="00B0F0"/>
              </a:solidFill>
              <a:latin typeface="Book Antiqua" panose="02040602050305030304" pitchFamily="18" charset="0"/>
            </a:endParaRPr>
          </a:p>
        </p:txBody>
      </p:sp>
    </p:spTree>
    <p:extLst>
      <p:ext uri="{BB962C8B-B14F-4D97-AF65-F5344CB8AC3E}">
        <p14:creationId xmlns:p14="http://schemas.microsoft.com/office/powerpoint/2010/main" val="3082180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ABC2438-7B9B-8C47-8922-A78DE4E217A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45181" y="1326682"/>
            <a:ext cx="4561468" cy="517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4537C479-6656-6444-8ADD-87C7BAE1FD8D}"/>
              </a:ext>
            </a:extLst>
          </p:cNvPr>
          <p:cNvSpPr txBox="1">
            <a:spLocks noChangeArrowheads="1"/>
          </p:cNvSpPr>
          <p:nvPr/>
        </p:nvSpPr>
        <p:spPr bwMode="auto">
          <a:xfrm>
            <a:off x="1607920" y="1671870"/>
            <a:ext cx="4891669"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 typeface="Wingdings" pitchFamily="2" charset="2"/>
              <a:buChar char="l"/>
            </a:pPr>
            <a:r>
              <a:rPr lang="en-US" altLang="ja-JP" sz="1800" dirty="0">
                <a:solidFill>
                  <a:srgbClr val="000000"/>
                </a:solidFill>
                <a:latin typeface="Book Antiqua" panose="02040602050305030304" pitchFamily="18" charset="0"/>
              </a:rPr>
              <a:t>Acceptance and Commitment Therapy-based program written by LCDR Udell in March 2018</a:t>
            </a:r>
          </a:p>
          <a:p>
            <a:pPr>
              <a:spcBef>
                <a:spcPct val="0"/>
              </a:spcBef>
              <a:buFont typeface="Wingdings" pitchFamily="2" charset="2"/>
              <a:buChar char="l"/>
            </a:pPr>
            <a:r>
              <a:rPr lang="en-US" altLang="ja-JP" sz="1800" dirty="0">
                <a:solidFill>
                  <a:srgbClr val="000000"/>
                </a:solidFill>
                <a:latin typeface="Book Antiqua" panose="02040602050305030304" pitchFamily="18" charset="0"/>
              </a:rPr>
              <a:t>One cycle </a:t>
            </a:r>
          </a:p>
          <a:p>
            <a:pPr lvl="1">
              <a:spcBef>
                <a:spcPct val="0"/>
              </a:spcBef>
              <a:buFont typeface="Wingdings" pitchFamily="2" charset="2"/>
              <a:buChar char="n"/>
            </a:pPr>
            <a:r>
              <a:rPr lang="en-US" altLang="ja-JP" sz="1800" dirty="0">
                <a:solidFill>
                  <a:srgbClr val="000000"/>
                </a:solidFill>
                <a:latin typeface="Book Antiqua" panose="02040602050305030304" pitchFamily="18" charset="0"/>
                <a:ea typeface="ＭＳ Ｐゴシック" panose="020B0600070205080204" pitchFamily="34" charset="-128"/>
              </a:rPr>
              <a:t>Six classes, twice a week for three weeks</a:t>
            </a:r>
          </a:p>
          <a:p>
            <a:pPr lvl="1">
              <a:spcBef>
                <a:spcPct val="0"/>
              </a:spcBef>
              <a:buFont typeface="Wingdings" pitchFamily="2" charset="2"/>
              <a:buChar char="n"/>
            </a:pPr>
            <a:r>
              <a:rPr lang="en-US" altLang="ja-JP" sz="1800" dirty="0">
                <a:solidFill>
                  <a:srgbClr val="000000"/>
                </a:solidFill>
                <a:latin typeface="Book Antiqua" panose="02040602050305030304" pitchFamily="18" charset="0"/>
                <a:ea typeface="ＭＳ Ｐゴシック" panose="020B0600070205080204" pitchFamily="34" charset="-128"/>
              </a:rPr>
              <a:t>Most classes are 2 hours long</a:t>
            </a:r>
            <a:endParaRPr lang="en-US" altLang="ja-JP" sz="1800" dirty="0">
              <a:solidFill>
                <a:schemeClr val="tx1"/>
              </a:solidFill>
              <a:latin typeface="Book Antiqua" panose="02040602050305030304" pitchFamily="18" charset="0"/>
              <a:ea typeface="ＭＳ Ｐゴシック" panose="020B0600070205080204" pitchFamily="34" charset="-128"/>
            </a:endParaRPr>
          </a:p>
          <a:p>
            <a:pPr>
              <a:spcBef>
                <a:spcPct val="0"/>
              </a:spcBef>
              <a:buFont typeface="Wingdings" pitchFamily="2" charset="2"/>
              <a:buChar char="l"/>
            </a:pPr>
            <a:r>
              <a:rPr lang="en-US" altLang="ja-JP" sz="1800" dirty="0">
                <a:solidFill>
                  <a:schemeClr val="tx1"/>
                </a:solidFill>
                <a:latin typeface="Book Antiqua" panose="02040602050305030304" pitchFamily="18" charset="0"/>
              </a:rPr>
              <a:t>Modules</a:t>
            </a:r>
            <a:r>
              <a:rPr lang="ja-JP" altLang="en-US" sz="1800">
                <a:solidFill>
                  <a:schemeClr val="tx1"/>
                </a:solidFill>
                <a:latin typeface="Book Antiqua" panose="02040602050305030304" pitchFamily="18" charset="0"/>
              </a:rPr>
              <a:t>：</a:t>
            </a:r>
            <a:endParaRPr lang="en-US" altLang="ja-JP" sz="1800" dirty="0">
              <a:solidFill>
                <a:schemeClr val="tx1"/>
              </a:solidFill>
              <a:latin typeface="Book Antiqua" panose="02040602050305030304" pitchFamily="18" charset="0"/>
            </a:endParaRPr>
          </a:p>
          <a:p>
            <a:pPr lvl="1">
              <a:spcBef>
                <a:spcPct val="0"/>
              </a:spcBef>
              <a:buFont typeface="Times New Roman" panose="02020603050405020304" pitchFamily="18" charset="0"/>
              <a:buAutoNum type="arabicPeriod"/>
            </a:pPr>
            <a:r>
              <a:rPr lang="en-US" altLang="ja-JP" sz="1800" dirty="0">
                <a:solidFill>
                  <a:schemeClr val="tx1"/>
                </a:solidFill>
                <a:latin typeface="Book Antiqua" panose="02040602050305030304" pitchFamily="18" charset="0"/>
                <a:ea typeface="ＭＳ Ｐゴシック" panose="020B0600070205080204" pitchFamily="34" charset="-128"/>
              </a:rPr>
              <a:t>ABC behavioral model, confronting emotional control</a:t>
            </a:r>
          </a:p>
          <a:p>
            <a:pPr lvl="1">
              <a:spcBef>
                <a:spcPct val="0"/>
              </a:spcBef>
              <a:buFont typeface="Times New Roman" panose="02020603050405020304" pitchFamily="18" charset="0"/>
              <a:buAutoNum type="arabicPeriod"/>
            </a:pPr>
            <a:r>
              <a:rPr lang="en-US" altLang="ja-JP" sz="1800" dirty="0">
                <a:solidFill>
                  <a:schemeClr val="tx1"/>
                </a:solidFill>
                <a:latin typeface="Book Antiqua" panose="02040602050305030304" pitchFamily="18" charset="0"/>
                <a:ea typeface="ＭＳ Ｐゴシック" panose="020B0600070205080204" pitchFamily="34" charset="-128"/>
              </a:rPr>
              <a:t>Mindfulness</a:t>
            </a:r>
          </a:p>
          <a:p>
            <a:pPr lvl="1">
              <a:spcBef>
                <a:spcPct val="0"/>
              </a:spcBef>
              <a:buFont typeface="Times New Roman" panose="02020603050405020304" pitchFamily="18" charset="0"/>
              <a:buAutoNum type="arabicPeriod"/>
            </a:pPr>
            <a:r>
              <a:rPr lang="en-US" altLang="ja-JP" sz="1800" dirty="0">
                <a:solidFill>
                  <a:schemeClr val="tx1"/>
                </a:solidFill>
                <a:latin typeface="Book Antiqua" panose="02040602050305030304" pitchFamily="18" charset="0"/>
                <a:ea typeface="ＭＳ Ｐゴシック" panose="020B0600070205080204" pitchFamily="34" charset="-128"/>
              </a:rPr>
              <a:t>Cognitive </a:t>
            </a:r>
            <a:r>
              <a:rPr lang="en-US" altLang="ja-JP" sz="1800" dirty="0" err="1">
                <a:solidFill>
                  <a:schemeClr val="tx1"/>
                </a:solidFill>
                <a:latin typeface="Book Antiqua" panose="02040602050305030304" pitchFamily="18" charset="0"/>
                <a:ea typeface="ＭＳ Ｐゴシック" panose="020B0600070205080204" pitchFamily="34" charset="-128"/>
              </a:rPr>
              <a:t>defusion</a:t>
            </a:r>
            <a:endParaRPr lang="en-US" altLang="ja-JP" sz="1800" dirty="0">
              <a:solidFill>
                <a:schemeClr val="tx1"/>
              </a:solidFill>
              <a:latin typeface="Book Antiqua" panose="02040602050305030304" pitchFamily="18" charset="0"/>
              <a:ea typeface="ＭＳ Ｐゴシック" panose="020B0600070205080204" pitchFamily="34" charset="-128"/>
            </a:endParaRPr>
          </a:p>
          <a:p>
            <a:pPr lvl="1">
              <a:spcBef>
                <a:spcPct val="0"/>
              </a:spcBef>
              <a:buFont typeface="Times New Roman" panose="02020603050405020304" pitchFamily="18" charset="0"/>
              <a:buAutoNum type="arabicPeriod"/>
            </a:pPr>
            <a:r>
              <a:rPr lang="en-US" altLang="ja-JP" sz="1800" dirty="0">
                <a:solidFill>
                  <a:schemeClr val="tx1"/>
                </a:solidFill>
                <a:latin typeface="Book Antiqua" panose="02040602050305030304" pitchFamily="18" charset="0"/>
                <a:ea typeface="ＭＳ Ｐゴシック" panose="020B0600070205080204" pitchFamily="34" charset="-128"/>
              </a:rPr>
              <a:t>Self-as-observation, willingness</a:t>
            </a:r>
          </a:p>
          <a:p>
            <a:pPr lvl="1">
              <a:spcBef>
                <a:spcPct val="0"/>
              </a:spcBef>
              <a:buFont typeface="Times New Roman" panose="02020603050405020304" pitchFamily="18" charset="0"/>
              <a:buAutoNum type="arabicPeriod"/>
            </a:pPr>
            <a:r>
              <a:rPr lang="en-US" altLang="ja-JP" sz="1800" dirty="0">
                <a:solidFill>
                  <a:schemeClr val="tx1"/>
                </a:solidFill>
                <a:latin typeface="Book Antiqua" panose="02040602050305030304" pitchFamily="18" charset="0"/>
                <a:ea typeface="ＭＳ Ｐゴシック" panose="020B0600070205080204" pitchFamily="34" charset="-128"/>
              </a:rPr>
              <a:t>Value-driven action</a:t>
            </a:r>
          </a:p>
          <a:p>
            <a:pPr lvl="1">
              <a:spcBef>
                <a:spcPct val="0"/>
              </a:spcBef>
              <a:buFont typeface="Times New Roman" panose="02020603050405020304" pitchFamily="18" charset="0"/>
              <a:buAutoNum type="arabicPeriod"/>
            </a:pPr>
            <a:r>
              <a:rPr kumimoji="0" lang="en-US" altLang="ja-JP" sz="1800" dirty="0">
                <a:solidFill>
                  <a:schemeClr val="tx1"/>
                </a:solidFill>
                <a:latin typeface="Book Antiqua" panose="02040602050305030304" pitchFamily="18" charset="0"/>
                <a:ea typeface="ＭＳ Ｐゴシック" panose="020B0600070205080204" pitchFamily="34" charset="-128"/>
              </a:rPr>
              <a:t>ACT for increasing resilience</a:t>
            </a:r>
            <a:endParaRPr lang="en-US" altLang="ja-JP" sz="1800" dirty="0">
              <a:solidFill>
                <a:schemeClr val="tx1"/>
              </a:solidFill>
              <a:latin typeface="Book Antiqua" panose="02040602050305030304" pitchFamily="18" charset="0"/>
              <a:ea typeface="ＭＳ Ｐゴシック" panose="020B0600070205080204" pitchFamily="34" charset="-128"/>
            </a:endParaRPr>
          </a:p>
          <a:p>
            <a:pPr>
              <a:spcBef>
                <a:spcPct val="0"/>
              </a:spcBef>
              <a:buFont typeface="Wingdings" pitchFamily="2" charset="2"/>
              <a:buChar char="l"/>
            </a:pPr>
            <a:endParaRPr lang="ja-JP" altLang="en-US" sz="1800">
              <a:solidFill>
                <a:schemeClr val="tx1"/>
              </a:solidFill>
              <a:latin typeface="Book Antiqua" panose="02040602050305030304" pitchFamily="18" charset="0"/>
            </a:endParaRPr>
          </a:p>
        </p:txBody>
      </p:sp>
      <p:sp>
        <p:nvSpPr>
          <p:cNvPr id="6" name="Text Box 2">
            <a:extLst>
              <a:ext uri="{FF2B5EF4-FFF2-40B4-BE49-F238E27FC236}">
                <a16:creationId xmlns:a16="http://schemas.microsoft.com/office/drawing/2014/main" id="{CC754548-E585-B545-ACD2-0292318DAD49}"/>
              </a:ext>
            </a:extLst>
          </p:cNvPr>
          <p:cNvSpPr txBox="1">
            <a:spLocks noChangeArrowheads="1"/>
          </p:cNvSpPr>
          <p:nvPr/>
        </p:nvSpPr>
        <p:spPr bwMode="auto">
          <a:xfrm>
            <a:off x="650139" y="381383"/>
            <a:ext cx="1162594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kumimoji="0" lang="en-US" altLang="ja-JP" sz="3600" b="1" dirty="0">
                <a:solidFill>
                  <a:srgbClr val="002060"/>
                </a:solidFill>
                <a:latin typeface="Book Antiqua" panose="02040602050305030304" pitchFamily="18" charset="0"/>
              </a:rPr>
              <a:t>3d MLG Psychological Resilience Program</a:t>
            </a:r>
            <a:endParaRPr lang="en-US" altLang="ja-JP" sz="3600" b="1"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1916784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334814" y="1597573"/>
            <a:ext cx="9833467" cy="4719144"/>
          </a:xfrm>
        </p:spPr>
        <p:txBody>
          <a:bodyPr>
            <a:normAutofit lnSpcReduction="10000"/>
          </a:bodyPr>
          <a:lstStyle/>
          <a:p>
            <a:r>
              <a:rPr lang="en-US" altLang="ja-JP" sz="2000" dirty="0">
                <a:latin typeface="Book Antiqua" panose="02040602050305030304" pitchFamily="18" charset="0"/>
              </a:rPr>
              <a:t>Still running cycles of groups; were on hold for several months due to COVID19 restrictions</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Meet with company level officers and senior enlisted in order to promote the program and attract participation</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Clearly lay out the potential benefits, including greater efficiency and productivity of personnel, improved teamwork and communication, reduction in alcohol misuse and suicidal behavior, and less absence from work for mental health treatment appointments</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Run into challenges of platoons unwilling to allow personnel to be gone from work to attend the classes; misplaced expectations that people can be ‘fixed'</a:t>
            </a:r>
          </a:p>
          <a:p>
            <a:pPr marL="0" indent="0">
              <a:buNone/>
            </a:pPr>
            <a:endParaRPr lang="en-US" altLang="ja-JP" sz="20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
        <p:nvSpPr>
          <p:cNvPr id="6" name="Text Box 2">
            <a:extLst>
              <a:ext uri="{FF2B5EF4-FFF2-40B4-BE49-F238E27FC236}">
                <a16:creationId xmlns:a16="http://schemas.microsoft.com/office/drawing/2014/main" id="{3291F699-7D8A-404B-B462-BBFFF3B06017}"/>
              </a:ext>
            </a:extLst>
          </p:cNvPr>
          <p:cNvSpPr txBox="1">
            <a:spLocks noChangeArrowheads="1"/>
          </p:cNvSpPr>
          <p:nvPr/>
        </p:nvSpPr>
        <p:spPr bwMode="auto">
          <a:xfrm>
            <a:off x="765752" y="581080"/>
            <a:ext cx="1162594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kumimoji="0" lang="en-US" altLang="ja-JP" sz="3600" b="1" dirty="0">
                <a:solidFill>
                  <a:schemeClr val="tx1"/>
                </a:solidFill>
                <a:latin typeface="Book Antiqua" panose="02040602050305030304" pitchFamily="18" charset="0"/>
              </a:rPr>
              <a:t>3d MLG Psychological Resilience Program</a:t>
            </a:r>
            <a:endParaRPr lang="en-US" altLang="ja-JP" sz="3600" b="1"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184669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589212" y="519007"/>
            <a:ext cx="8911687" cy="1280890"/>
          </a:xfrm>
        </p:spPr>
        <p:txBody>
          <a:bodyPr>
            <a:normAutofit/>
          </a:bodyPr>
          <a:lstStyle/>
          <a:p>
            <a:r>
              <a:rPr lang="en-US" altLang="ja-JP" sz="3200" b="1" dirty="0">
                <a:latin typeface="Book Antiqua" panose="02040602050305030304" pitchFamily="18" charset="0"/>
              </a:rPr>
              <a:t>Garrison vs deployment/exercise</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208689" y="1484586"/>
            <a:ext cx="10121463" cy="5136931"/>
          </a:xfrm>
        </p:spPr>
        <p:txBody>
          <a:bodyPr>
            <a:normAutofit fontScale="92500" lnSpcReduction="10000"/>
          </a:bodyPr>
          <a:lstStyle/>
          <a:p>
            <a:r>
              <a:rPr lang="en-US" altLang="ja-JP" sz="2000" dirty="0">
                <a:latin typeface="Book Antiqua" panose="02040602050305030304" pitchFamily="18" charset="0"/>
              </a:rPr>
              <a:t>Garrison refers to military personnel at their assigned duty stations; where they are located when not on an exercise or deployment</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Significantly more treatment is administered while in garrison compared to when on an exercise or deployment</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Partly that’s because there are more treatment resources in garrison</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However, military personnel also tend to be more emotionally healthy on exercises or deployments than when in garrison</a:t>
            </a:r>
          </a:p>
          <a:p>
            <a:pPr lvl="1"/>
            <a:r>
              <a:rPr lang="en-US" altLang="ja-JP" sz="2000" dirty="0">
                <a:latin typeface="Book Antiqua" panose="02040602050305030304" pitchFamily="18" charset="0"/>
              </a:rPr>
              <a:t>Some personnel struggling with intense psychological issues, who have recently been psychiatrically hospitalized, who displayed marked behavioral problems may be restricted from exercises/deployments</a:t>
            </a:r>
          </a:p>
          <a:p>
            <a:pPr lvl="1"/>
            <a:r>
              <a:rPr lang="en-US" altLang="ja-JP" sz="2000" dirty="0">
                <a:latin typeface="Book Antiqua" panose="02040602050305030304" pitchFamily="18" charset="0"/>
              </a:rPr>
              <a:t>Faster tempo, increased responsibilities, greater operational focus tends to be associated with </a:t>
            </a:r>
            <a:r>
              <a:rPr lang="en-US" altLang="ja-JP" sz="2000" b="1" i="1" dirty="0">
                <a:latin typeface="Book Antiqua" panose="02040602050305030304" pitchFamily="18" charset="0"/>
              </a:rPr>
              <a:t>better</a:t>
            </a:r>
            <a:r>
              <a:rPr lang="en-US" altLang="ja-JP" sz="2000" dirty="0">
                <a:latin typeface="Book Antiqua" panose="02040602050305030304" pitchFamily="18" charset="0"/>
              </a:rPr>
              <a:t> mental health</a:t>
            </a:r>
          </a:p>
          <a:p>
            <a:pPr lvl="1"/>
            <a:endParaRPr lang="en-US" altLang="ja-JP" sz="20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4267645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1881352" y="519007"/>
            <a:ext cx="10163503" cy="1280890"/>
          </a:xfrm>
        </p:spPr>
        <p:txBody>
          <a:bodyPr>
            <a:normAutofit/>
          </a:bodyPr>
          <a:lstStyle/>
          <a:p>
            <a:r>
              <a:rPr lang="en-US" altLang="ja-JP" sz="3200" b="1" dirty="0">
                <a:latin typeface="Book Antiqua" panose="02040602050305030304" pitchFamily="18" charset="0"/>
              </a:rPr>
              <a:t>ACT for enhanced performance in combat settings</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208689" y="1484586"/>
            <a:ext cx="10121463" cy="5136931"/>
          </a:xfrm>
        </p:spPr>
        <p:txBody>
          <a:bodyPr>
            <a:normAutofit/>
          </a:bodyPr>
          <a:lstStyle/>
          <a:p>
            <a:r>
              <a:rPr lang="en-US" altLang="ja-JP" sz="2000" dirty="0">
                <a:latin typeface="Book Antiqua" panose="02040602050305030304" pitchFamily="18" charset="0"/>
              </a:rPr>
              <a:t>Expands the role of the mental health officer from the standard PIES model of identifying, treating, and dispositioning personnel to an emphasis on optimizing war fighting capabilities through empirically supported psychological resilience concepts and skills</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ACT applications within fields of sports psychology and physical pain are especially relevant</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Emphasis is on enhancing performance in operational tasks, many of which are specific to the member’s specialty occupation; but some operational tasks are the responsibility of all personnel</a:t>
            </a:r>
          </a:p>
          <a:p>
            <a:pPr lvl="1"/>
            <a:endParaRPr lang="en-US" altLang="ja-JP" sz="20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3176218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491C0E3A-E27F-DF4B-ACB1-39810B682662}"/>
              </a:ext>
            </a:extLst>
          </p:cNvPr>
          <p:cNvSpPr txBox="1"/>
          <p:nvPr/>
        </p:nvSpPr>
        <p:spPr>
          <a:xfrm>
            <a:off x="1505549" y="1703672"/>
            <a:ext cx="9875521" cy="1631216"/>
          </a:xfrm>
          <a:prstGeom prst="rect">
            <a:avLst/>
          </a:prstGeom>
          <a:noFill/>
        </p:spPr>
        <p:txBody>
          <a:bodyPr wrap="square" rtlCol="0">
            <a:spAutoFit/>
          </a:bodyPr>
          <a:lstStyle/>
          <a:p>
            <a:r>
              <a:rPr kumimoji="1" lang="en-US" altLang="ja-JP" sz="2000" dirty="0">
                <a:latin typeface="Book Antiqua" panose="02040602050305030304" pitchFamily="18" charset="0"/>
              </a:rPr>
              <a:t>By ‘operational task,’ I’m referring to one’s MOS/rate and military duties.  However, ‘operational task’ really includes more than that, such as physical training, writing reports, listening to a training, attending meetings, etc.  Because all of these ‘tasks’ or behaviors are relevant to combat readiness.   </a:t>
            </a:r>
          </a:p>
          <a:p>
            <a:endParaRPr kumimoji="1" lang="en-US" altLang="ja-JP" sz="2000" dirty="0">
              <a:latin typeface="Book Antiqua" panose="02040602050305030304" pitchFamily="18" charset="0"/>
            </a:endParaRPr>
          </a:p>
        </p:txBody>
      </p:sp>
      <p:sp>
        <p:nvSpPr>
          <p:cNvPr id="18" name="Rectangle 2">
            <a:extLst>
              <a:ext uri="{FF2B5EF4-FFF2-40B4-BE49-F238E27FC236}">
                <a16:creationId xmlns:a16="http://schemas.microsoft.com/office/drawing/2014/main" id="{E27C1A99-97F2-214B-99FF-981FD979D051}"/>
              </a:ext>
            </a:extLst>
          </p:cNvPr>
          <p:cNvSpPr txBox="1">
            <a:spLocks/>
          </p:cNvSpPr>
          <p:nvPr/>
        </p:nvSpPr>
        <p:spPr bwMode="auto">
          <a:xfrm>
            <a:off x="1952323" y="409074"/>
            <a:ext cx="8981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3600" b="1" dirty="0">
                <a:solidFill>
                  <a:srgbClr val="7030A0"/>
                </a:solidFill>
                <a:latin typeface="Book Antiqua" panose="02040602050305030304" pitchFamily="18" charset="0"/>
                <a:cs typeface="Book Antiqua"/>
              </a:rPr>
              <a:t>What do we mean by ‘operational task?’</a:t>
            </a:r>
          </a:p>
        </p:txBody>
      </p:sp>
      <p:sp>
        <p:nvSpPr>
          <p:cNvPr id="19" name="テキスト ボックス 2">
            <a:extLst>
              <a:ext uri="{FF2B5EF4-FFF2-40B4-BE49-F238E27FC236}">
                <a16:creationId xmlns:a16="http://schemas.microsoft.com/office/drawing/2014/main" id="{62433ED0-2CD8-0146-9DFC-80F65244A8DA}"/>
              </a:ext>
            </a:extLst>
          </p:cNvPr>
          <p:cNvSpPr txBox="1">
            <a:spLocks noChangeArrowheads="1"/>
          </p:cNvSpPr>
          <p:nvPr/>
        </p:nvSpPr>
        <p:spPr bwMode="auto">
          <a:xfrm>
            <a:off x="1952323" y="3348795"/>
            <a:ext cx="38163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Conducting public affairs</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Applying a tourniquet </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Firing a weapon</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Flying an aircraft</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Attending training</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Conducting training</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Field artillery</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Operating a 7-ton</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Explosive ordinance disposal</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Preparing and serving food</a:t>
            </a:r>
          </a:p>
        </p:txBody>
      </p:sp>
      <p:sp>
        <p:nvSpPr>
          <p:cNvPr id="20" name="テキスト ボックス 2">
            <a:extLst>
              <a:ext uri="{FF2B5EF4-FFF2-40B4-BE49-F238E27FC236}">
                <a16:creationId xmlns:a16="http://schemas.microsoft.com/office/drawing/2014/main" id="{12C38893-0788-B649-B695-5587DC6C7A60}"/>
              </a:ext>
            </a:extLst>
          </p:cNvPr>
          <p:cNvSpPr txBox="1">
            <a:spLocks noChangeArrowheads="1"/>
          </p:cNvSpPr>
          <p:nvPr/>
        </p:nvSpPr>
        <p:spPr bwMode="auto">
          <a:xfrm>
            <a:off x="6734793" y="3350936"/>
            <a:ext cx="419950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Providing medical services</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Field day</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Mentoring and disciplining</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Drafting operating procedures</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Tracking and organizing supplies</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Running, weight lifting</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Repairing a radio</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Gathering intelligence</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Air traffic control</a:t>
            </a:r>
          </a:p>
          <a:p>
            <a:pPr>
              <a:spcBef>
                <a:spcPct val="0"/>
              </a:spcBef>
              <a:buFont typeface="Wingdings" pitchFamily="2" charset="2"/>
              <a:buChar char="p"/>
            </a:pPr>
            <a:r>
              <a:rPr kumimoji="1" lang="en-US" altLang="ja-JP" sz="1800" dirty="0">
                <a:latin typeface="Book Antiqua" panose="02040602050305030304" pitchFamily="18" charset="0"/>
                <a:ea typeface="Tsukushi A Round Gothic" panose="02020400000000000000" pitchFamily="18" charset="-128"/>
              </a:rPr>
              <a:t>Managing staffing</a:t>
            </a:r>
          </a:p>
        </p:txBody>
      </p:sp>
    </p:spTree>
    <p:extLst>
      <p:ext uri="{BB962C8B-B14F-4D97-AF65-F5344CB8AC3E}">
        <p14:creationId xmlns:p14="http://schemas.microsoft.com/office/powerpoint/2010/main" val="3227177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39C49DE6-EA68-D149-BBBA-7085C8245FA3}"/>
              </a:ext>
            </a:extLst>
          </p:cNvPr>
          <p:cNvSpPr>
            <a:spLocks noGrp="1"/>
          </p:cNvSpPr>
          <p:nvPr>
            <p:ph type="title"/>
          </p:nvPr>
        </p:nvSpPr>
        <p:spPr>
          <a:xfrm>
            <a:off x="2040066" y="786359"/>
            <a:ext cx="8911687" cy="680034"/>
          </a:xfrm>
        </p:spPr>
        <p:txBody>
          <a:bodyPr>
            <a:normAutofit/>
          </a:bodyPr>
          <a:lstStyle/>
          <a:p>
            <a:pPr algn="ctr"/>
            <a:r>
              <a:rPr kumimoji="1" lang="en-US" altLang="ja-JP" b="1" dirty="0">
                <a:latin typeface="Book Antiqua" panose="02040602050305030304" pitchFamily="18" charset="0"/>
                <a:ea typeface="MS UI Gothic" panose="020B0600070205080204" pitchFamily="34" charset="-128"/>
              </a:rPr>
              <a:t>Why </a:t>
            </a:r>
            <a:r>
              <a:rPr lang="en-US" altLang="ja-JP" b="1" dirty="0">
                <a:latin typeface="Book Antiqua" panose="02040602050305030304" pitchFamily="18" charset="0"/>
                <a:ea typeface="MS UI Gothic" panose="020B0600070205080204" pitchFamily="34" charset="-128"/>
              </a:rPr>
              <a:t>were Samurai </a:t>
            </a:r>
            <a:r>
              <a:rPr kumimoji="1" lang="en-US" altLang="ja-JP" b="1" dirty="0">
                <a:latin typeface="Book Antiqua" panose="02040602050305030304" pitchFamily="18" charset="0"/>
                <a:ea typeface="MS UI Gothic" panose="020B0600070205080204" pitchFamily="34" charset="-128"/>
              </a:rPr>
              <a:t>Attracted to Zen?</a:t>
            </a:r>
            <a:r>
              <a:rPr kumimoji="1" lang="en-US" altLang="ja-JP" b="1" baseline="30000" dirty="0">
                <a:latin typeface="Book Antiqua" panose="02040602050305030304" pitchFamily="18" charset="0"/>
                <a:ea typeface="MS UI Gothic" panose="020B0600070205080204" pitchFamily="34" charset="-128"/>
              </a:rPr>
              <a:t>18</a:t>
            </a:r>
            <a:endParaRPr kumimoji="1" lang="ja-JP" altLang="en-US" b="1" baseline="30000">
              <a:latin typeface="Book Antiqua" panose="02040602050305030304" pitchFamily="18" charset="0"/>
              <a:ea typeface="MS UI Gothic" panose="020B0600070205080204" pitchFamily="34" charset="-128"/>
            </a:endParaRPr>
          </a:p>
        </p:txBody>
      </p:sp>
      <p:sp>
        <p:nvSpPr>
          <p:cNvPr id="7" name="テキスト ボックス 6">
            <a:extLst>
              <a:ext uri="{FF2B5EF4-FFF2-40B4-BE49-F238E27FC236}">
                <a16:creationId xmlns:a16="http://schemas.microsoft.com/office/drawing/2014/main" id="{6EAD64BE-6194-F448-BF81-286E25A36A4E}"/>
              </a:ext>
            </a:extLst>
          </p:cNvPr>
          <p:cNvSpPr txBox="1"/>
          <p:nvPr/>
        </p:nvSpPr>
        <p:spPr>
          <a:xfrm>
            <a:off x="1047263" y="2137958"/>
            <a:ext cx="10871467" cy="3416320"/>
          </a:xfrm>
          <a:prstGeom prst="rect">
            <a:avLst/>
          </a:prstGeom>
          <a:noFill/>
        </p:spPr>
        <p:txBody>
          <a:bodyPr wrap="square" rtlCol="0">
            <a:spAutoFit/>
          </a:bodyPr>
          <a:lstStyle/>
          <a:p>
            <a:pPr marL="342900" indent="-342900">
              <a:buFont typeface="Wingdings" pitchFamily="2" charset="2"/>
              <a:buChar char="u"/>
            </a:pPr>
            <a:r>
              <a:rPr lang="en-US" altLang="ja-JP" sz="2400" dirty="0">
                <a:latin typeface="Book Antiqua" panose="02040602050305030304" pitchFamily="18" charset="0"/>
              </a:rPr>
              <a:t>Reducing attachment to internal experiences (</a:t>
            </a:r>
            <a:r>
              <a:rPr lang="ja-JP" altLang="en-US" sz="2400">
                <a:latin typeface="Book Antiqua" panose="02040602050305030304" pitchFamily="18" charset="0"/>
              </a:rPr>
              <a:t>→</a:t>
            </a:r>
            <a:r>
              <a:rPr lang="en-US" altLang="ja-JP" sz="2400" dirty="0">
                <a:latin typeface="Book Antiqua" panose="02040602050305030304" pitchFamily="18" charset="0"/>
              </a:rPr>
              <a:t> self-as-context)</a:t>
            </a:r>
          </a:p>
          <a:p>
            <a:pPr marL="342900" indent="-342900">
              <a:buFont typeface="Wingdings" pitchFamily="2" charset="2"/>
              <a:buChar char="u"/>
            </a:pPr>
            <a:endParaRPr kumimoji="1" lang="en-US" altLang="ja-JP" sz="2400" dirty="0">
              <a:latin typeface="Book Antiqua" panose="02040602050305030304" pitchFamily="18" charset="0"/>
            </a:endParaRPr>
          </a:p>
          <a:p>
            <a:pPr marL="342900" indent="-342900">
              <a:buFont typeface="Wingdings" pitchFamily="2" charset="2"/>
              <a:buChar char="u"/>
            </a:pPr>
            <a:r>
              <a:rPr kumimoji="1" lang="en-US" altLang="ja-JP" sz="2400" dirty="0">
                <a:latin typeface="Book Antiqua" panose="02040602050305030304" pitchFamily="18" charset="0"/>
              </a:rPr>
              <a:t>Process-orientation enhances performance (</a:t>
            </a:r>
            <a:r>
              <a:rPr kumimoji="1" lang="ja-JP" altLang="en-US" sz="2400">
                <a:latin typeface="Book Antiqua" panose="02040602050305030304" pitchFamily="18" charset="0"/>
              </a:rPr>
              <a:t>→</a:t>
            </a:r>
            <a:r>
              <a:rPr kumimoji="1" lang="en-US" altLang="ja-JP" sz="2400" dirty="0">
                <a:latin typeface="Book Antiqua" panose="02040602050305030304" pitchFamily="18" charset="0"/>
              </a:rPr>
              <a:t> values identification) </a:t>
            </a:r>
          </a:p>
          <a:p>
            <a:pPr marL="342900" indent="-342900">
              <a:buFont typeface="Wingdings" pitchFamily="2" charset="2"/>
              <a:buChar char="u"/>
            </a:pPr>
            <a:endParaRPr kumimoji="1" lang="en-US" altLang="ja-JP" sz="2400" dirty="0">
              <a:latin typeface="Book Antiqua" panose="02040602050305030304" pitchFamily="18" charset="0"/>
            </a:endParaRPr>
          </a:p>
          <a:p>
            <a:pPr marL="342900" indent="-342900">
              <a:buFont typeface="Wingdings" pitchFamily="2" charset="2"/>
              <a:buChar char="u"/>
            </a:pPr>
            <a:r>
              <a:rPr kumimoji="1" lang="en-US" altLang="ja-JP" sz="2400" dirty="0">
                <a:latin typeface="Book Antiqua" panose="02040602050305030304" pitchFamily="18" charset="0"/>
              </a:rPr>
              <a:t>Staying in the present optimizes execution of training (</a:t>
            </a:r>
            <a:r>
              <a:rPr kumimoji="1" lang="ja-JP" altLang="en-US" sz="2400">
                <a:latin typeface="Book Antiqua" panose="02040602050305030304" pitchFamily="18" charset="0"/>
              </a:rPr>
              <a:t>→</a:t>
            </a:r>
            <a:r>
              <a:rPr kumimoji="1" lang="en-US" altLang="ja-JP" sz="2400" dirty="0">
                <a:latin typeface="Book Antiqua" panose="02040602050305030304" pitchFamily="18" charset="0"/>
              </a:rPr>
              <a:t> getting present)</a:t>
            </a:r>
          </a:p>
          <a:p>
            <a:pPr marL="342900" indent="-342900">
              <a:buFont typeface="Wingdings" pitchFamily="2" charset="2"/>
              <a:buChar char="u"/>
            </a:pPr>
            <a:endParaRPr kumimoji="1" lang="en-US" altLang="ja-JP" sz="2400" dirty="0">
              <a:latin typeface="Book Antiqua" panose="02040602050305030304" pitchFamily="18" charset="0"/>
            </a:endParaRPr>
          </a:p>
          <a:p>
            <a:pPr marL="342900" indent="-342900">
              <a:buFont typeface="Wingdings" pitchFamily="2" charset="2"/>
              <a:buChar char="u"/>
            </a:pPr>
            <a:r>
              <a:rPr kumimoji="1" lang="en-US" altLang="ja-JP" sz="2400" dirty="0">
                <a:latin typeface="Book Antiqua" panose="02040602050305030304" pitchFamily="18" charset="0"/>
              </a:rPr>
              <a:t>Emphasis on action rather than excessive thinking (</a:t>
            </a:r>
            <a:r>
              <a:rPr kumimoji="1" lang="ja-JP" altLang="en-US" sz="2400">
                <a:latin typeface="Book Antiqua" panose="02040602050305030304" pitchFamily="18" charset="0"/>
              </a:rPr>
              <a:t>→ </a:t>
            </a:r>
            <a:r>
              <a:rPr kumimoji="1" lang="en-US" altLang="ja-JP" sz="2400" dirty="0">
                <a:latin typeface="Book Antiqua" panose="02040602050305030304" pitchFamily="18" charset="0"/>
              </a:rPr>
              <a:t>cognitive </a:t>
            </a:r>
            <a:r>
              <a:rPr kumimoji="1" lang="en-US" altLang="ja-JP" sz="2400" dirty="0" err="1">
                <a:latin typeface="Book Antiqua" panose="02040602050305030304" pitchFamily="18" charset="0"/>
              </a:rPr>
              <a:t>defusion</a:t>
            </a:r>
            <a:r>
              <a:rPr kumimoji="1" lang="en-US" altLang="ja-JP" sz="2400" dirty="0">
                <a:latin typeface="Book Antiqua" panose="02040602050305030304" pitchFamily="18" charset="0"/>
              </a:rPr>
              <a:t>)</a:t>
            </a:r>
          </a:p>
          <a:p>
            <a:pPr marL="342900" indent="-342900">
              <a:buFont typeface="Wingdings" pitchFamily="2" charset="2"/>
              <a:buChar char="u"/>
            </a:pPr>
            <a:endParaRPr kumimoji="1" lang="en-US" altLang="ja-JP" sz="2400" dirty="0">
              <a:latin typeface="Book Antiqua" panose="02040602050305030304" pitchFamily="18" charset="0"/>
            </a:endParaRPr>
          </a:p>
          <a:p>
            <a:pPr marL="342900" indent="-342900">
              <a:buFont typeface="Wingdings" pitchFamily="2" charset="2"/>
              <a:buChar char="u"/>
            </a:pPr>
            <a:r>
              <a:rPr kumimoji="1" lang="en-US" altLang="ja-JP" sz="2400" dirty="0">
                <a:latin typeface="Book Antiqua" panose="02040602050305030304" pitchFamily="18" charset="0"/>
              </a:rPr>
              <a:t>Physical and mental discipline (</a:t>
            </a:r>
            <a:r>
              <a:rPr kumimoji="1" lang="ja-JP" altLang="en-US" sz="2400">
                <a:latin typeface="Book Antiqua" panose="02040602050305030304" pitchFamily="18" charset="0"/>
              </a:rPr>
              <a:t>→</a:t>
            </a:r>
            <a:r>
              <a:rPr kumimoji="1" lang="en-US" altLang="ja-JP" sz="2400" dirty="0">
                <a:latin typeface="Book Antiqua" panose="02040602050305030304" pitchFamily="18" charset="0"/>
              </a:rPr>
              <a:t> commitment)</a:t>
            </a:r>
          </a:p>
        </p:txBody>
      </p:sp>
    </p:spTree>
    <p:extLst>
      <p:ext uri="{BB962C8B-B14F-4D97-AF65-F5344CB8AC3E}">
        <p14:creationId xmlns:p14="http://schemas.microsoft.com/office/powerpoint/2010/main" val="293781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2">
            <a:extLst>
              <a:ext uri="{FF2B5EF4-FFF2-40B4-BE49-F238E27FC236}">
                <a16:creationId xmlns:a16="http://schemas.microsoft.com/office/drawing/2014/main" id="{2CAD97B4-CAB8-BC4E-AB0B-F7DDA4747AF1}"/>
              </a:ext>
            </a:extLst>
          </p:cNvPr>
          <p:cNvSpPr txBox="1">
            <a:spLocks noChangeArrowheads="1"/>
          </p:cNvSpPr>
          <p:nvPr/>
        </p:nvSpPr>
        <p:spPr bwMode="auto">
          <a:xfrm>
            <a:off x="1805252" y="3212705"/>
            <a:ext cx="8936218" cy="236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kumimoji="1" lang="en-US" altLang="ja-JP" sz="2800" dirty="0">
                <a:latin typeface="Book Antiqua" panose="02040602050305030304" pitchFamily="18" charset="0"/>
                <a:ea typeface="MS UI Gothic" panose="020B0600070205080204" pitchFamily="34" charset="-128"/>
                <a:cs typeface="Arial" panose="020B0604020202020204" pitchFamily="34" charset="0"/>
              </a:rPr>
              <a:t>Passage from Marine Corps </a:t>
            </a:r>
            <a:r>
              <a:rPr kumimoji="1" lang="en-US" altLang="ja-JP" sz="2800" i="1" dirty="0">
                <a:latin typeface="Book Antiqua" panose="02040602050305030304" pitchFamily="18" charset="0"/>
                <a:ea typeface="MS UI Gothic" panose="020B0600070205080204" pitchFamily="34" charset="-128"/>
                <a:cs typeface="Arial" panose="020B0604020202020204" pitchFamily="34" charset="0"/>
              </a:rPr>
              <a:t>Warfighting</a:t>
            </a:r>
            <a:r>
              <a:rPr kumimoji="1" lang="ja-JP" altLang="en-US" sz="2800">
                <a:latin typeface="Book Antiqua" panose="02040602050305030304" pitchFamily="18" charset="0"/>
                <a:ea typeface="MS UI Gothic" panose="020B0600070205080204" pitchFamily="34" charset="-128"/>
                <a:cs typeface="Arial" panose="020B0604020202020204" pitchFamily="34" charset="0"/>
              </a:rPr>
              <a:t>：</a:t>
            </a:r>
            <a:endParaRPr kumimoji="1" lang="en-US" altLang="ja-JP" sz="2800" dirty="0">
              <a:latin typeface="Book Antiqua" panose="02040602050305030304" pitchFamily="18" charset="0"/>
              <a:ea typeface="MS UI Gothic" panose="020B0600070205080204" pitchFamily="34" charset="-128"/>
              <a:cs typeface="Arial" panose="020B0604020202020204" pitchFamily="34" charset="0"/>
            </a:endParaRPr>
          </a:p>
          <a:p>
            <a:pPr algn="ctr" eaLnBrk="1" hangingPunct="1">
              <a:defRPr/>
            </a:pPr>
            <a:endParaRPr kumimoji="1" lang="en-US" altLang="ja-JP" sz="2400" dirty="0">
              <a:latin typeface="Book Antiqua" panose="02040602050305030304" pitchFamily="18" charset="0"/>
              <a:ea typeface="MS UI Gothic" panose="020B0600070205080204" pitchFamily="34" charset="-128"/>
              <a:cs typeface="Arial" panose="020B0604020202020204" pitchFamily="34" charset="0"/>
            </a:endParaRPr>
          </a:p>
          <a:p>
            <a:pPr eaLnBrk="1" hangingPunct="1">
              <a:defRPr/>
            </a:pPr>
            <a:r>
              <a:rPr kumimoji="1" lang="en-US" altLang="ja-JP" sz="2400" dirty="0">
                <a:latin typeface="Book Antiqua" panose="02040602050305030304" pitchFamily="18" charset="0"/>
                <a:ea typeface="MS UI Gothic" panose="020B0600070205080204" pitchFamily="34" charset="-128"/>
                <a:cs typeface="Arial" panose="020B0604020202020204" pitchFamily="34" charset="0"/>
              </a:rPr>
              <a:t>“We should base our decisions on awareness rather than on mechanical habit.  That is, we act on a keen appreciation for the essential factors that make each situation unique instead of from conditioned response.”</a:t>
            </a:r>
          </a:p>
        </p:txBody>
      </p:sp>
      <p:sp>
        <p:nvSpPr>
          <p:cNvPr id="9" name="TextBox 1">
            <a:extLst>
              <a:ext uri="{FF2B5EF4-FFF2-40B4-BE49-F238E27FC236}">
                <a16:creationId xmlns:a16="http://schemas.microsoft.com/office/drawing/2014/main" id="{0C64DE21-058B-F748-8BFC-ACB3C8C0259B}"/>
              </a:ext>
            </a:extLst>
          </p:cNvPr>
          <p:cNvSpPr txBox="1">
            <a:spLocks noChangeArrowheads="1"/>
          </p:cNvSpPr>
          <p:nvPr/>
        </p:nvSpPr>
        <p:spPr bwMode="auto">
          <a:xfrm>
            <a:off x="2319167" y="1275762"/>
            <a:ext cx="824296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altLang="ja-JP" sz="4000" dirty="0">
                <a:latin typeface="Book Antiqua" panose="02040602050305030304" pitchFamily="18" charset="0"/>
                <a:ea typeface="MS UI Gothic" panose="020B0600070205080204" pitchFamily="34" charset="-128"/>
                <a:cs typeface="Arial" panose="020B0604020202020204" pitchFamily="34" charset="0"/>
              </a:rPr>
              <a:t>Mindfulness in Military Operations</a:t>
            </a:r>
            <a:endParaRPr lang="en-US" altLang="ja-JP" sz="4000" dirty="0">
              <a:latin typeface="Book Antiqua" panose="02040602050305030304" pitchFamily="18" charset="0"/>
              <a:ea typeface="MS UI 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909452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1A36DA49-8B70-0745-BF4F-5BB0C00698B5}"/>
              </a:ext>
            </a:extLst>
          </p:cNvPr>
          <p:cNvSpPr>
            <a:spLocks noGrp="1"/>
          </p:cNvSpPr>
          <p:nvPr>
            <p:ph type="title"/>
          </p:nvPr>
        </p:nvSpPr>
        <p:spPr>
          <a:xfrm>
            <a:off x="1882411" y="660234"/>
            <a:ext cx="8911687" cy="680034"/>
          </a:xfrm>
        </p:spPr>
        <p:txBody>
          <a:bodyPr>
            <a:normAutofit/>
          </a:bodyPr>
          <a:lstStyle/>
          <a:p>
            <a:pPr algn="ctr"/>
            <a:r>
              <a:rPr kumimoji="1" lang="en-US" altLang="ja-JP" sz="4000" b="1" baseline="30000" dirty="0">
                <a:latin typeface="Book Antiqua" panose="02040602050305030304" pitchFamily="18" charset="0"/>
                <a:ea typeface="MS UI Gothic" panose="020B0600070205080204" pitchFamily="34" charset="-128"/>
              </a:rPr>
              <a:t>Navy SEA</a:t>
            </a:r>
            <a:r>
              <a:rPr lang="en-US" altLang="ja-JP" sz="4000" b="1" baseline="30000" dirty="0">
                <a:latin typeface="Book Antiqua" panose="02040602050305030304" pitchFamily="18" charset="0"/>
                <a:ea typeface="MS UI Gothic" panose="020B0600070205080204" pitchFamily="34" charset="-128"/>
              </a:rPr>
              <a:t>Ls and the Application of Mindfulness</a:t>
            </a:r>
            <a:endParaRPr kumimoji="1" lang="ja-JP" altLang="en-US" sz="4000" b="1" baseline="30000">
              <a:latin typeface="Book Antiqua" panose="02040602050305030304" pitchFamily="18" charset="0"/>
              <a:ea typeface="MS UI Gothic" panose="020B0600070205080204" pitchFamily="34" charset="-128"/>
            </a:endParaRPr>
          </a:p>
        </p:txBody>
      </p:sp>
      <p:sp>
        <p:nvSpPr>
          <p:cNvPr id="9" name="テキスト ボックス 8">
            <a:extLst>
              <a:ext uri="{FF2B5EF4-FFF2-40B4-BE49-F238E27FC236}">
                <a16:creationId xmlns:a16="http://schemas.microsoft.com/office/drawing/2014/main" id="{BE0ACBB5-A777-5148-AEE1-D06D27D8E689}"/>
              </a:ext>
            </a:extLst>
          </p:cNvPr>
          <p:cNvSpPr txBox="1"/>
          <p:nvPr/>
        </p:nvSpPr>
        <p:spPr>
          <a:xfrm>
            <a:off x="1717650" y="1719645"/>
            <a:ext cx="9913870" cy="4462760"/>
          </a:xfrm>
          <a:prstGeom prst="rect">
            <a:avLst/>
          </a:prstGeom>
          <a:noFill/>
        </p:spPr>
        <p:txBody>
          <a:bodyPr wrap="square" rtlCol="0">
            <a:spAutoFit/>
          </a:bodyPr>
          <a:lstStyle/>
          <a:p>
            <a:pPr marL="342900" indent="-342900">
              <a:buFont typeface="Wingdings" pitchFamily="2" charset="2"/>
              <a:buChar char="n"/>
            </a:pPr>
            <a:r>
              <a:rPr lang="en-US" altLang="ja-JP" sz="2400" dirty="0">
                <a:latin typeface="Book Antiqua" panose="02040602050305030304" pitchFamily="18" charset="0"/>
              </a:rPr>
              <a:t>Extensive interviews were conducted with 12 Navy SEALs to discover how they implement mindfulness on the battlefield</a:t>
            </a:r>
            <a:r>
              <a:rPr lang="en-US" altLang="ja-JP" sz="2400" baseline="30000" dirty="0">
                <a:latin typeface="Book Antiqua" panose="02040602050305030304" pitchFamily="18" charset="0"/>
              </a:rPr>
              <a:t>19</a:t>
            </a:r>
            <a:r>
              <a:rPr lang="en-US" altLang="ja-JP" sz="2400" dirty="0">
                <a:latin typeface="Book Antiqua" panose="02040602050305030304" pitchFamily="18" charset="0"/>
              </a:rPr>
              <a:t> </a:t>
            </a:r>
          </a:p>
          <a:p>
            <a:pPr marL="342900" indent="-342900">
              <a:buFont typeface="Wingdings" pitchFamily="2" charset="2"/>
              <a:buChar char="n"/>
            </a:pPr>
            <a:endParaRPr lang="en-US" altLang="ja-JP" sz="2400" dirty="0">
              <a:latin typeface="Book Antiqua" panose="02040602050305030304" pitchFamily="18" charset="0"/>
            </a:endParaRPr>
          </a:p>
          <a:p>
            <a:pPr marL="342900" indent="-342900">
              <a:buFont typeface="Wingdings" pitchFamily="2" charset="2"/>
              <a:buChar char="n"/>
            </a:pPr>
            <a:r>
              <a:rPr lang="en-US" altLang="ja-JP" sz="2400" dirty="0">
                <a:latin typeface="Book Antiqua" panose="02040602050305030304" pitchFamily="18" charset="0"/>
              </a:rPr>
              <a:t>Information from the interviews was aggregated and four main mindfulness components were identified:</a:t>
            </a:r>
          </a:p>
          <a:p>
            <a:pPr marL="342900" indent="-342900">
              <a:buFont typeface="Wingdings" pitchFamily="2" charset="2"/>
              <a:buChar char="n"/>
            </a:pPr>
            <a:endParaRPr lang="en-US" altLang="ja-JP" sz="2400" dirty="0">
              <a:latin typeface="Book Antiqua" panose="02040602050305030304" pitchFamily="18" charset="0"/>
            </a:endParaRPr>
          </a:p>
          <a:p>
            <a:pPr marL="800100" lvl="1" indent="-342900">
              <a:buFont typeface="Wingdings" pitchFamily="2" charset="2"/>
              <a:buChar char="n"/>
            </a:pPr>
            <a:r>
              <a:rPr lang="en-US" altLang="ja-JP" sz="2000" dirty="0">
                <a:latin typeface="Book Antiqua" panose="02040602050305030304" pitchFamily="18" charset="0"/>
              </a:rPr>
              <a:t>Attention to discriminatory detail</a:t>
            </a:r>
          </a:p>
          <a:p>
            <a:pPr marL="800100" lvl="1" indent="-342900">
              <a:buFont typeface="Wingdings" pitchFamily="2" charset="2"/>
              <a:buChar char="n"/>
            </a:pPr>
            <a:endParaRPr lang="en-US" altLang="ja-JP" sz="2000" dirty="0">
              <a:latin typeface="Book Antiqua" panose="02040602050305030304" pitchFamily="18" charset="0"/>
            </a:endParaRPr>
          </a:p>
          <a:p>
            <a:pPr marL="800100" lvl="1" indent="-342900">
              <a:buFont typeface="Wingdings" pitchFamily="2" charset="2"/>
              <a:buChar char="n"/>
            </a:pPr>
            <a:r>
              <a:rPr lang="en-US" altLang="ja-JP" sz="2000" dirty="0">
                <a:latin typeface="Book Antiqua" panose="02040602050305030304" pitchFamily="18" charset="0"/>
              </a:rPr>
              <a:t>Active engagement in the present</a:t>
            </a:r>
          </a:p>
          <a:p>
            <a:pPr marL="800100" lvl="1" indent="-342900">
              <a:buFont typeface="Wingdings" pitchFamily="2" charset="2"/>
              <a:buChar char="n"/>
            </a:pPr>
            <a:endParaRPr lang="en-US" altLang="ja-JP" sz="2000" dirty="0">
              <a:latin typeface="Book Antiqua" panose="02040602050305030304" pitchFamily="18" charset="0"/>
            </a:endParaRPr>
          </a:p>
          <a:p>
            <a:pPr marL="800100" lvl="1" indent="-342900">
              <a:buFont typeface="Wingdings" pitchFamily="2" charset="2"/>
              <a:buChar char="n"/>
            </a:pPr>
            <a:r>
              <a:rPr lang="en-US" altLang="ja-JP" sz="2000" dirty="0">
                <a:latin typeface="Book Antiqua" panose="02040602050305030304" pitchFamily="18" charset="0"/>
              </a:rPr>
              <a:t>Flexible, open state of mind</a:t>
            </a:r>
          </a:p>
          <a:p>
            <a:pPr marL="800100" lvl="1" indent="-342900">
              <a:buFont typeface="Wingdings" pitchFamily="2" charset="2"/>
              <a:buChar char="n"/>
            </a:pPr>
            <a:endParaRPr lang="en-US" altLang="ja-JP" sz="2000" dirty="0">
              <a:latin typeface="Book Antiqua" panose="02040602050305030304" pitchFamily="18" charset="0"/>
            </a:endParaRPr>
          </a:p>
          <a:p>
            <a:pPr marL="800100" lvl="1" indent="-342900">
              <a:buFont typeface="Wingdings" pitchFamily="2" charset="2"/>
              <a:buChar char="n"/>
            </a:pPr>
            <a:r>
              <a:rPr lang="en-US" altLang="ja-JP" sz="2000" dirty="0">
                <a:latin typeface="Book Antiqua" panose="02040602050305030304" pitchFamily="18" charset="0"/>
              </a:rPr>
              <a:t>Awareness of multiple emerging realities</a:t>
            </a:r>
            <a:endParaRPr kumimoji="1" lang="en-US" altLang="ja-JP" sz="2000" dirty="0">
              <a:latin typeface="Book Antiqua" panose="02040602050305030304" pitchFamily="18" charset="0"/>
            </a:endParaRPr>
          </a:p>
        </p:txBody>
      </p:sp>
    </p:spTree>
    <p:extLst>
      <p:ext uri="{BB962C8B-B14F-4D97-AF65-F5344CB8AC3E}">
        <p14:creationId xmlns:p14="http://schemas.microsoft.com/office/powerpoint/2010/main" val="363045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589212" y="519007"/>
            <a:ext cx="8911687" cy="1280890"/>
          </a:xfrm>
        </p:spPr>
        <p:txBody>
          <a:bodyPr>
            <a:normAutofit/>
          </a:bodyPr>
          <a:lstStyle/>
          <a:p>
            <a:r>
              <a:rPr lang="en-US" altLang="ja-JP" sz="3200" b="1" dirty="0">
                <a:latin typeface="Book Antiqua" panose="02040602050305030304" pitchFamily="18" charset="0"/>
              </a:rPr>
              <a:t>Relationship between mental health providers and military leaders (cont.)</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513490" y="2165131"/>
            <a:ext cx="9833467" cy="4435366"/>
          </a:xfrm>
        </p:spPr>
        <p:txBody>
          <a:bodyPr>
            <a:normAutofit fontScale="92500" lnSpcReduction="10000"/>
          </a:bodyPr>
          <a:lstStyle/>
          <a:p>
            <a:r>
              <a:rPr lang="en-US" altLang="ja-JP" sz="2000" dirty="0">
                <a:latin typeface="Book Antiqua" panose="02040602050305030304" pitchFamily="18" charset="0"/>
              </a:rPr>
              <a:t>Sometimes conflicted, sometimes confusing relationship</a:t>
            </a:r>
          </a:p>
          <a:p>
            <a:pPr marL="0" indent="0">
              <a:buNone/>
            </a:pPr>
            <a:endParaRPr lang="en-US" altLang="ja-JP" sz="2000" dirty="0">
              <a:latin typeface="Book Antiqua" panose="02040602050305030304" pitchFamily="18" charset="0"/>
            </a:endParaRPr>
          </a:p>
          <a:p>
            <a:r>
              <a:rPr lang="en-US" altLang="ja-JP" sz="2000" dirty="0">
                <a:latin typeface="Book Antiqua" panose="02040602050305030304" pitchFamily="18" charset="0"/>
              </a:rPr>
              <a:t>Distrust and misunderstandings</a:t>
            </a:r>
          </a:p>
          <a:p>
            <a:pPr lvl="1"/>
            <a:r>
              <a:rPr lang="en-US" altLang="ja-JP" sz="2000" dirty="0">
                <a:latin typeface="Book Antiqua" panose="02040602050305030304" pitchFamily="18" charset="0"/>
              </a:rPr>
              <a:t>Wizards</a:t>
            </a:r>
          </a:p>
          <a:p>
            <a:pPr lvl="1"/>
            <a:r>
              <a:rPr lang="en-US" altLang="ja-JP" sz="2000" dirty="0">
                <a:latin typeface="Book Antiqua" panose="02040602050305030304" pitchFamily="18" charset="0"/>
              </a:rPr>
              <a:t>“Can’t you just fix her?”  </a:t>
            </a:r>
          </a:p>
          <a:p>
            <a:pPr lvl="1"/>
            <a:r>
              <a:rPr lang="en-US" altLang="ja-JP" sz="2000" dirty="0">
                <a:latin typeface="Book Antiqua" panose="02040602050305030304" pitchFamily="18" charset="0"/>
              </a:rPr>
              <a:t>”What’s the problem with him staying hospitalized?”</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How do mental health providers satisfy both the member and the command?  Not always possible</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What does the commanding officer expect?  What will benefit the unit the most and support the mission?  What will build operational readiness of the unit?  </a:t>
            </a: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1560413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額縁 9">
            <a:extLst>
              <a:ext uri="{FF2B5EF4-FFF2-40B4-BE49-F238E27FC236}">
                <a16:creationId xmlns:a16="http://schemas.microsoft.com/office/drawing/2014/main" id="{1A2D0B41-3B95-C74A-9DED-0EF77131B237}"/>
              </a:ext>
            </a:extLst>
          </p:cNvPr>
          <p:cNvSpPr/>
          <p:nvPr/>
        </p:nvSpPr>
        <p:spPr>
          <a:xfrm>
            <a:off x="1841500" y="1600200"/>
            <a:ext cx="2260600" cy="1333500"/>
          </a:xfrm>
          <a:prstGeom prst="beve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400" b="1" dirty="0">
                <a:solidFill>
                  <a:schemeClr val="bg1"/>
                </a:solidFill>
                <a:latin typeface="Book Antiqua" panose="02040602050305030304" pitchFamily="18" charset="0"/>
                <a:cs typeface="Arial" panose="020B0604020202020204" pitchFamily="34" charset="0"/>
              </a:rPr>
              <a:t>Stimulus</a:t>
            </a:r>
            <a:endParaRPr lang="ja-JP" altLang="en-US" sz="2400" b="1">
              <a:solidFill>
                <a:schemeClr val="bg1"/>
              </a:solidFill>
              <a:latin typeface="Book Antiqua" panose="02040602050305030304" pitchFamily="18" charset="0"/>
              <a:cs typeface="Arial" panose="020B0604020202020204" pitchFamily="34" charset="0"/>
            </a:endParaRPr>
          </a:p>
        </p:txBody>
      </p:sp>
      <p:sp>
        <p:nvSpPr>
          <p:cNvPr id="11" name="額縁 10">
            <a:extLst>
              <a:ext uri="{FF2B5EF4-FFF2-40B4-BE49-F238E27FC236}">
                <a16:creationId xmlns:a16="http://schemas.microsoft.com/office/drawing/2014/main" id="{181285BD-7475-9440-AB3A-7FD2B19C95B0}"/>
              </a:ext>
            </a:extLst>
          </p:cNvPr>
          <p:cNvSpPr/>
          <p:nvPr/>
        </p:nvSpPr>
        <p:spPr>
          <a:xfrm>
            <a:off x="7594600" y="1600200"/>
            <a:ext cx="2222500" cy="1085850"/>
          </a:xfrm>
          <a:prstGeom prst="beve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400" b="1" dirty="0">
                <a:solidFill>
                  <a:schemeClr val="bg1"/>
                </a:solidFill>
                <a:latin typeface="Book Antiqua" panose="02040602050305030304" pitchFamily="18" charset="0"/>
                <a:cs typeface="Arial" panose="020B0604020202020204" pitchFamily="34" charset="0"/>
              </a:rPr>
              <a:t>Response</a:t>
            </a:r>
            <a:endParaRPr lang="ja-JP" altLang="en-US" sz="2400" b="1">
              <a:solidFill>
                <a:schemeClr val="bg1"/>
              </a:solidFill>
              <a:latin typeface="Book Antiqua" panose="02040602050305030304" pitchFamily="18" charset="0"/>
              <a:cs typeface="Arial" panose="020B0604020202020204" pitchFamily="34" charset="0"/>
            </a:endParaRPr>
          </a:p>
        </p:txBody>
      </p:sp>
      <p:sp>
        <p:nvSpPr>
          <p:cNvPr id="12" name="右矢印 11">
            <a:extLst>
              <a:ext uri="{FF2B5EF4-FFF2-40B4-BE49-F238E27FC236}">
                <a16:creationId xmlns:a16="http://schemas.microsoft.com/office/drawing/2014/main" id="{4F4800AB-F0BB-BF42-B806-71D823763387}"/>
              </a:ext>
            </a:extLst>
          </p:cNvPr>
          <p:cNvSpPr/>
          <p:nvPr/>
        </p:nvSpPr>
        <p:spPr>
          <a:xfrm>
            <a:off x="5314949" y="1831975"/>
            <a:ext cx="990600" cy="762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schemeClr val="tx1"/>
              </a:solidFill>
              <a:latin typeface="Book Antiqua" panose="02040602050305030304" pitchFamily="18" charset="0"/>
            </a:endParaRPr>
          </a:p>
        </p:txBody>
      </p:sp>
      <p:sp>
        <p:nvSpPr>
          <p:cNvPr id="13" name="額縁 12">
            <a:extLst>
              <a:ext uri="{FF2B5EF4-FFF2-40B4-BE49-F238E27FC236}">
                <a16:creationId xmlns:a16="http://schemas.microsoft.com/office/drawing/2014/main" id="{44E272FB-E6C6-014E-9DA1-B31884CBA658}"/>
              </a:ext>
            </a:extLst>
          </p:cNvPr>
          <p:cNvSpPr/>
          <p:nvPr/>
        </p:nvSpPr>
        <p:spPr>
          <a:xfrm>
            <a:off x="1816100" y="3648501"/>
            <a:ext cx="2286000" cy="1371600"/>
          </a:xfrm>
          <a:prstGeom prst="bevel">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400" b="1" dirty="0">
                <a:solidFill>
                  <a:schemeClr val="bg1"/>
                </a:solidFill>
                <a:latin typeface="Book Antiqua" panose="02040602050305030304" pitchFamily="18" charset="0"/>
                <a:cs typeface="Arial" panose="020B0604020202020204" pitchFamily="34" charset="0"/>
              </a:rPr>
              <a:t>Stimulus</a:t>
            </a:r>
            <a:endParaRPr lang="ja-JP" altLang="en-US" sz="2400" b="1">
              <a:solidFill>
                <a:schemeClr val="bg1"/>
              </a:solidFill>
              <a:latin typeface="Book Antiqua" panose="02040602050305030304" pitchFamily="18" charset="0"/>
              <a:cs typeface="Arial" panose="020B0604020202020204" pitchFamily="34" charset="0"/>
            </a:endParaRPr>
          </a:p>
        </p:txBody>
      </p:sp>
      <p:sp>
        <p:nvSpPr>
          <p:cNvPr id="14" name="額縁 13">
            <a:extLst>
              <a:ext uri="{FF2B5EF4-FFF2-40B4-BE49-F238E27FC236}">
                <a16:creationId xmlns:a16="http://schemas.microsoft.com/office/drawing/2014/main" id="{D23A9C33-4384-D748-8171-3F18C437658B}"/>
              </a:ext>
            </a:extLst>
          </p:cNvPr>
          <p:cNvSpPr/>
          <p:nvPr/>
        </p:nvSpPr>
        <p:spPr>
          <a:xfrm>
            <a:off x="7594600" y="3737401"/>
            <a:ext cx="2286000" cy="1371600"/>
          </a:xfrm>
          <a:prstGeom prst="bevel">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400" b="1" dirty="0">
                <a:solidFill>
                  <a:schemeClr val="bg1"/>
                </a:solidFill>
                <a:latin typeface="Book Antiqua" panose="02040602050305030304" pitchFamily="18" charset="0"/>
                <a:cs typeface="Arial" panose="020B0604020202020204" pitchFamily="34" charset="0"/>
              </a:rPr>
              <a:t>Response</a:t>
            </a:r>
            <a:endParaRPr lang="ja-JP" altLang="en-US" sz="2400" b="1">
              <a:solidFill>
                <a:schemeClr val="bg1"/>
              </a:solidFill>
              <a:latin typeface="Book Antiqua" panose="02040602050305030304" pitchFamily="18" charset="0"/>
              <a:cs typeface="Arial" panose="020B0604020202020204" pitchFamily="34" charset="0"/>
            </a:endParaRPr>
          </a:p>
        </p:txBody>
      </p:sp>
      <p:sp>
        <p:nvSpPr>
          <p:cNvPr id="15" name="フレーム 14">
            <a:extLst>
              <a:ext uri="{FF2B5EF4-FFF2-40B4-BE49-F238E27FC236}">
                <a16:creationId xmlns:a16="http://schemas.microsoft.com/office/drawing/2014/main" id="{5775E6BE-D87D-2348-91AE-883AA300CC88}"/>
              </a:ext>
            </a:extLst>
          </p:cNvPr>
          <p:cNvSpPr/>
          <p:nvPr/>
        </p:nvSpPr>
        <p:spPr>
          <a:xfrm>
            <a:off x="4597400" y="3623101"/>
            <a:ext cx="2425700" cy="1600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Book Antiqua" panose="02040602050305030304" pitchFamily="18" charset="0"/>
            </a:endParaRPr>
          </a:p>
        </p:txBody>
      </p:sp>
      <p:sp>
        <p:nvSpPr>
          <p:cNvPr id="16" name="テキスト ボックス 15">
            <a:extLst>
              <a:ext uri="{FF2B5EF4-FFF2-40B4-BE49-F238E27FC236}">
                <a16:creationId xmlns:a16="http://schemas.microsoft.com/office/drawing/2014/main" id="{2B406CEF-EC90-6C4F-9C3B-49410D0B2A96}"/>
              </a:ext>
            </a:extLst>
          </p:cNvPr>
          <p:cNvSpPr txBox="1"/>
          <p:nvPr/>
        </p:nvSpPr>
        <p:spPr>
          <a:xfrm>
            <a:off x="749509" y="5448301"/>
            <a:ext cx="10687986" cy="1200329"/>
          </a:xfrm>
          <a:prstGeom prst="rect">
            <a:avLst/>
          </a:prstGeom>
          <a:noFill/>
        </p:spPr>
        <p:txBody>
          <a:bodyPr wrap="square" rtlCol="0">
            <a:spAutoFit/>
          </a:bodyPr>
          <a:lstStyle/>
          <a:p>
            <a:r>
              <a:rPr lang="en-US" altLang="ja-JP" sz="2400" dirty="0">
                <a:latin typeface="Book Antiqua" panose="02040602050305030304" pitchFamily="18" charset="0"/>
                <a:cs typeface="Arial" panose="020B0604020202020204" pitchFamily="34" charset="0"/>
              </a:rPr>
              <a:t>Victor Frankl: Between stimulus and response there is a space.  In that space is our power to choose our response.  In our response lies our growth and our freedom. </a:t>
            </a:r>
            <a:endParaRPr lang="ja-JP" altLang="en-US" sz="2400">
              <a:latin typeface="Book Antiqua" panose="02040602050305030304" pitchFamily="18"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91E7BFD6-E466-6741-9D4A-3E05D3401139}"/>
              </a:ext>
            </a:extLst>
          </p:cNvPr>
          <p:cNvSpPr txBox="1"/>
          <p:nvPr/>
        </p:nvSpPr>
        <p:spPr>
          <a:xfrm>
            <a:off x="1711152" y="408346"/>
            <a:ext cx="2521296" cy="954107"/>
          </a:xfrm>
          <a:prstGeom prst="rect">
            <a:avLst/>
          </a:prstGeom>
          <a:noFill/>
        </p:spPr>
        <p:txBody>
          <a:bodyPr wrap="square" rtlCol="0">
            <a:spAutoFit/>
          </a:bodyPr>
          <a:lstStyle/>
          <a:p>
            <a:pPr algn="ctr"/>
            <a:r>
              <a:rPr lang="en-US" altLang="ja-JP" sz="2800" b="1" dirty="0">
                <a:latin typeface="Book Antiqua" panose="02040602050305030304" pitchFamily="18" charset="0"/>
                <a:cs typeface="Arial" panose="020B0604020202020204" pitchFamily="34" charset="0"/>
              </a:rPr>
              <a:t>A</a:t>
            </a:r>
          </a:p>
          <a:p>
            <a:pPr algn="ctr"/>
            <a:r>
              <a:rPr lang="en-US" altLang="ja-JP" sz="2800" b="1" dirty="0">
                <a:latin typeface="Book Antiqua" panose="02040602050305030304" pitchFamily="18" charset="0"/>
                <a:cs typeface="Arial" panose="020B0604020202020204" pitchFamily="34" charset="0"/>
              </a:rPr>
              <a:t>Antecedent</a:t>
            </a:r>
          </a:p>
        </p:txBody>
      </p:sp>
      <p:sp>
        <p:nvSpPr>
          <p:cNvPr id="18" name="テキスト ボックス 17">
            <a:extLst>
              <a:ext uri="{FF2B5EF4-FFF2-40B4-BE49-F238E27FC236}">
                <a16:creationId xmlns:a16="http://schemas.microsoft.com/office/drawing/2014/main" id="{F2F588F8-047E-9447-916C-E3E81EBB88B4}"/>
              </a:ext>
            </a:extLst>
          </p:cNvPr>
          <p:cNvSpPr txBox="1"/>
          <p:nvPr/>
        </p:nvSpPr>
        <p:spPr>
          <a:xfrm>
            <a:off x="7445202" y="408345"/>
            <a:ext cx="2521296" cy="954107"/>
          </a:xfrm>
          <a:prstGeom prst="rect">
            <a:avLst/>
          </a:prstGeom>
          <a:noFill/>
        </p:spPr>
        <p:txBody>
          <a:bodyPr wrap="square" rtlCol="0">
            <a:spAutoFit/>
          </a:bodyPr>
          <a:lstStyle/>
          <a:p>
            <a:pPr algn="ctr"/>
            <a:r>
              <a:rPr lang="en-US" altLang="ja-JP" sz="2800" b="1" dirty="0">
                <a:latin typeface="Book Antiqua" panose="02040602050305030304" pitchFamily="18" charset="0"/>
                <a:cs typeface="Arial" panose="020B0604020202020204" pitchFamily="34" charset="0"/>
              </a:rPr>
              <a:t>B</a:t>
            </a:r>
          </a:p>
          <a:p>
            <a:pPr algn="ctr"/>
            <a:r>
              <a:rPr lang="en-US" altLang="ja-JP" sz="2800" b="1" dirty="0">
                <a:latin typeface="Book Antiqua" panose="02040602050305030304" pitchFamily="18" charset="0"/>
                <a:cs typeface="Arial" panose="020B0604020202020204" pitchFamily="34" charset="0"/>
              </a:rPr>
              <a:t>Behavior</a:t>
            </a:r>
          </a:p>
        </p:txBody>
      </p:sp>
      <p:sp>
        <p:nvSpPr>
          <p:cNvPr id="19" name="テキスト ボックス 18">
            <a:extLst>
              <a:ext uri="{FF2B5EF4-FFF2-40B4-BE49-F238E27FC236}">
                <a16:creationId xmlns:a16="http://schemas.microsoft.com/office/drawing/2014/main" id="{F42283D4-0E5C-C146-B729-FD5F0BF8022B}"/>
              </a:ext>
            </a:extLst>
          </p:cNvPr>
          <p:cNvSpPr txBox="1"/>
          <p:nvPr/>
        </p:nvSpPr>
        <p:spPr>
          <a:xfrm>
            <a:off x="4861113" y="3975101"/>
            <a:ext cx="1898277" cy="830997"/>
          </a:xfrm>
          <a:prstGeom prst="rect">
            <a:avLst/>
          </a:prstGeom>
          <a:noFill/>
        </p:spPr>
        <p:txBody>
          <a:bodyPr wrap="none" rtlCol="0">
            <a:spAutoFit/>
          </a:bodyPr>
          <a:lstStyle/>
          <a:p>
            <a:pPr algn="ctr"/>
            <a:r>
              <a:rPr lang="en-US" altLang="ja-JP" sz="2400" dirty="0">
                <a:latin typeface="Book Antiqua" panose="02040602050305030304" pitchFamily="18" charset="0"/>
                <a:cs typeface="Arial" panose="020B0604020202020204" pitchFamily="34" charset="0"/>
              </a:rPr>
              <a:t>Space:</a:t>
            </a:r>
          </a:p>
          <a:p>
            <a:pPr algn="ctr"/>
            <a:r>
              <a:rPr lang="en-US" altLang="ja-JP" sz="2400" dirty="0">
                <a:latin typeface="Book Antiqua" panose="02040602050305030304" pitchFamily="18" charset="0"/>
                <a:cs typeface="Arial" panose="020B0604020202020204" pitchFamily="34" charset="0"/>
              </a:rPr>
              <a:t>Mindfulness</a:t>
            </a:r>
            <a:endParaRPr lang="ja-JP" altLang="en-US" sz="240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4212429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3">
            <a:extLst>
              <a:ext uri="{FF2B5EF4-FFF2-40B4-BE49-F238E27FC236}">
                <a16:creationId xmlns:a16="http://schemas.microsoft.com/office/drawing/2014/main" id="{A2A1E34C-45AB-2840-8D46-E07A1DB991B3}"/>
              </a:ext>
            </a:extLst>
          </p:cNvPr>
          <p:cNvSpPr txBox="1">
            <a:spLocks noChangeArrowheads="1"/>
          </p:cNvSpPr>
          <p:nvPr/>
        </p:nvSpPr>
        <p:spPr bwMode="auto">
          <a:xfrm>
            <a:off x="4561969" y="2583528"/>
            <a:ext cx="237397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2400">
                <a:solidFill>
                  <a:srgbClr val="0000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4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en-US" altLang="ja-JP" b="1" dirty="0">
                <a:solidFill>
                  <a:srgbClr val="002060"/>
                </a:solidFill>
                <a:latin typeface="Book Antiqua" panose="02040602050305030304" pitchFamily="18" charset="0"/>
              </a:rPr>
              <a:t>‘The space between stimulus and response‘</a:t>
            </a:r>
            <a:endParaRPr lang="ja-JP" altLang="en-US" b="1">
              <a:solidFill>
                <a:srgbClr val="002060"/>
              </a:solidFill>
              <a:latin typeface="Book Antiqua" panose="02040602050305030304" pitchFamily="18" charset="0"/>
            </a:endParaRPr>
          </a:p>
        </p:txBody>
      </p:sp>
      <p:pic>
        <p:nvPicPr>
          <p:cNvPr id="7" name="図 6">
            <a:extLst>
              <a:ext uri="{FF2B5EF4-FFF2-40B4-BE49-F238E27FC236}">
                <a16:creationId xmlns:a16="http://schemas.microsoft.com/office/drawing/2014/main" id="{14A54B80-9583-EE41-B05B-3896DAE07D75}"/>
              </a:ext>
            </a:extLst>
          </p:cNvPr>
          <p:cNvPicPr>
            <a:picLocks noChangeAspect="1"/>
          </p:cNvPicPr>
          <p:nvPr/>
        </p:nvPicPr>
        <p:blipFill>
          <a:blip r:embed="rId2"/>
          <a:stretch>
            <a:fillRect/>
          </a:stretch>
        </p:blipFill>
        <p:spPr>
          <a:xfrm>
            <a:off x="9028497" y="182880"/>
            <a:ext cx="2694934" cy="2018357"/>
          </a:xfrm>
          <a:prstGeom prst="rect">
            <a:avLst/>
          </a:prstGeom>
        </p:spPr>
      </p:pic>
      <p:pic>
        <p:nvPicPr>
          <p:cNvPr id="10" name="図 9">
            <a:extLst>
              <a:ext uri="{FF2B5EF4-FFF2-40B4-BE49-F238E27FC236}">
                <a16:creationId xmlns:a16="http://schemas.microsoft.com/office/drawing/2014/main" id="{2B45848F-729B-C04A-953F-0DA16097BFB4}"/>
              </a:ext>
            </a:extLst>
          </p:cNvPr>
          <p:cNvPicPr>
            <a:picLocks noChangeAspect="1"/>
          </p:cNvPicPr>
          <p:nvPr/>
        </p:nvPicPr>
        <p:blipFill>
          <a:blip r:embed="rId3"/>
          <a:stretch>
            <a:fillRect/>
          </a:stretch>
        </p:blipFill>
        <p:spPr>
          <a:xfrm>
            <a:off x="350453" y="182880"/>
            <a:ext cx="3549758" cy="2393014"/>
          </a:xfrm>
          <a:prstGeom prst="rect">
            <a:avLst/>
          </a:prstGeom>
        </p:spPr>
      </p:pic>
      <p:pic>
        <p:nvPicPr>
          <p:cNvPr id="11" name="図 10">
            <a:extLst>
              <a:ext uri="{FF2B5EF4-FFF2-40B4-BE49-F238E27FC236}">
                <a16:creationId xmlns:a16="http://schemas.microsoft.com/office/drawing/2014/main" id="{0C486B56-5462-F447-8DEE-16BB97705230}"/>
              </a:ext>
            </a:extLst>
          </p:cNvPr>
          <p:cNvPicPr>
            <a:picLocks noChangeAspect="1"/>
          </p:cNvPicPr>
          <p:nvPr/>
        </p:nvPicPr>
        <p:blipFill>
          <a:blip r:embed="rId4"/>
          <a:stretch>
            <a:fillRect/>
          </a:stretch>
        </p:blipFill>
        <p:spPr>
          <a:xfrm>
            <a:off x="745818" y="2702708"/>
            <a:ext cx="2759027" cy="1971441"/>
          </a:xfrm>
          <a:prstGeom prst="rect">
            <a:avLst/>
          </a:prstGeom>
        </p:spPr>
      </p:pic>
      <p:pic>
        <p:nvPicPr>
          <p:cNvPr id="12" name="図 11">
            <a:extLst>
              <a:ext uri="{FF2B5EF4-FFF2-40B4-BE49-F238E27FC236}">
                <a16:creationId xmlns:a16="http://schemas.microsoft.com/office/drawing/2014/main" id="{DCD3D5CB-5A66-B443-831A-0B8E37F08BD9}"/>
              </a:ext>
            </a:extLst>
          </p:cNvPr>
          <p:cNvPicPr>
            <a:picLocks noChangeAspect="1"/>
          </p:cNvPicPr>
          <p:nvPr/>
        </p:nvPicPr>
        <p:blipFill>
          <a:blip r:embed="rId5"/>
          <a:stretch>
            <a:fillRect/>
          </a:stretch>
        </p:blipFill>
        <p:spPr>
          <a:xfrm>
            <a:off x="7993073" y="2702708"/>
            <a:ext cx="3730358" cy="2097290"/>
          </a:xfrm>
          <a:prstGeom prst="rect">
            <a:avLst/>
          </a:prstGeom>
        </p:spPr>
      </p:pic>
      <p:pic>
        <p:nvPicPr>
          <p:cNvPr id="13" name="図 12">
            <a:extLst>
              <a:ext uri="{FF2B5EF4-FFF2-40B4-BE49-F238E27FC236}">
                <a16:creationId xmlns:a16="http://schemas.microsoft.com/office/drawing/2014/main" id="{8384BB79-A6D2-F447-8836-011B2D109FA6}"/>
              </a:ext>
            </a:extLst>
          </p:cNvPr>
          <p:cNvPicPr>
            <a:picLocks noChangeAspect="1"/>
          </p:cNvPicPr>
          <p:nvPr/>
        </p:nvPicPr>
        <p:blipFill>
          <a:blip r:embed="rId6"/>
          <a:stretch>
            <a:fillRect/>
          </a:stretch>
        </p:blipFill>
        <p:spPr>
          <a:xfrm>
            <a:off x="5018826" y="276403"/>
            <a:ext cx="2891055" cy="1924834"/>
          </a:xfrm>
          <a:prstGeom prst="rect">
            <a:avLst/>
          </a:prstGeom>
        </p:spPr>
      </p:pic>
      <p:pic>
        <p:nvPicPr>
          <p:cNvPr id="14" name="図 13">
            <a:extLst>
              <a:ext uri="{FF2B5EF4-FFF2-40B4-BE49-F238E27FC236}">
                <a16:creationId xmlns:a16="http://schemas.microsoft.com/office/drawing/2014/main" id="{48A9E396-B1CE-C444-A619-1BC8848B6D9F}"/>
              </a:ext>
            </a:extLst>
          </p:cNvPr>
          <p:cNvPicPr>
            <a:picLocks noChangeAspect="1"/>
          </p:cNvPicPr>
          <p:nvPr/>
        </p:nvPicPr>
        <p:blipFill>
          <a:blip r:embed="rId7"/>
          <a:stretch>
            <a:fillRect/>
          </a:stretch>
        </p:blipFill>
        <p:spPr>
          <a:xfrm>
            <a:off x="8229176" y="5038014"/>
            <a:ext cx="3258152" cy="1699669"/>
          </a:xfrm>
          <a:prstGeom prst="rect">
            <a:avLst/>
          </a:prstGeom>
        </p:spPr>
      </p:pic>
      <p:pic>
        <p:nvPicPr>
          <p:cNvPr id="15" name="図 14">
            <a:extLst>
              <a:ext uri="{FF2B5EF4-FFF2-40B4-BE49-F238E27FC236}">
                <a16:creationId xmlns:a16="http://schemas.microsoft.com/office/drawing/2014/main" id="{3A83D73B-1668-5A40-8100-41A9236CB7D7}"/>
              </a:ext>
            </a:extLst>
          </p:cNvPr>
          <p:cNvPicPr>
            <a:picLocks noChangeAspect="1"/>
          </p:cNvPicPr>
          <p:nvPr/>
        </p:nvPicPr>
        <p:blipFill>
          <a:blip r:embed="rId8"/>
          <a:stretch>
            <a:fillRect/>
          </a:stretch>
        </p:blipFill>
        <p:spPr>
          <a:xfrm>
            <a:off x="4460440" y="4494187"/>
            <a:ext cx="3287899" cy="2170496"/>
          </a:xfrm>
          <a:prstGeom prst="rect">
            <a:avLst/>
          </a:prstGeom>
        </p:spPr>
      </p:pic>
      <p:pic>
        <p:nvPicPr>
          <p:cNvPr id="16" name="図 15">
            <a:extLst>
              <a:ext uri="{FF2B5EF4-FFF2-40B4-BE49-F238E27FC236}">
                <a16:creationId xmlns:a16="http://schemas.microsoft.com/office/drawing/2014/main" id="{A707D3D6-9367-1F47-BF34-6B95718A8A74}"/>
              </a:ext>
            </a:extLst>
          </p:cNvPr>
          <p:cNvPicPr>
            <a:picLocks noChangeAspect="1"/>
          </p:cNvPicPr>
          <p:nvPr/>
        </p:nvPicPr>
        <p:blipFill>
          <a:blip r:embed="rId9"/>
          <a:stretch>
            <a:fillRect/>
          </a:stretch>
        </p:blipFill>
        <p:spPr>
          <a:xfrm>
            <a:off x="350453" y="4799998"/>
            <a:ext cx="3441032" cy="1938448"/>
          </a:xfrm>
          <a:prstGeom prst="rect">
            <a:avLst/>
          </a:prstGeom>
        </p:spPr>
      </p:pic>
    </p:spTree>
    <p:extLst>
      <p:ext uri="{BB962C8B-B14F-4D97-AF65-F5344CB8AC3E}">
        <p14:creationId xmlns:p14="http://schemas.microsoft.com/office/powerpoint/2010/main" val="2448363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EDB2DB5-C43F-624C-AC51-92EA751E78DC}"/>
              </a:ext>
            </a:extLst>
          </p:cNvPr>
          <p:cNvSpPr>
            <a:spLocks noGrp="1"/>
          </p:cNvSpPr>
          <p:nvPr>
            <p:ph type="title"/>
          </p:nvPr>
        </p:nvSpPr>
        <p:spPr>
          <a:xfrm>
            <a:off x="2208232" y="778428"/>
            <a:ext cx="8911687" cy="680034"/>
          </a:xfrm>
        </p:spPr>
        <p:txBody>
          <a:bodyPr>
            <a:normAutofit/>
          </a:bodyPr>
          <a:lstStyle/>
          <a:p>
            <a:pPr algn="ctr"/>
            <a:r>
              <a:rPr lang="en-US" altLang="ja-JP" b="1" dirty="0">
                <a:latin typeface="Book Antiqua" panose="02040602050305030304" pitchFamily="18" charset="0"/>
              </a:rPr>
              <a:t>Mindfulness </a:t>
            </a:r>
            <a:r>
              <a:rPr lang="ja-JP" altLang="en-US" b="1">
                <a:latin typeface="Book Antiqua" panose="02040602050305030304" pitchFamily="18" charset="0"/>
              </a:rPr>
              <a:t>＝</a:t>
            </a:r>
            <a:r>
              <a:rPr lang="en-US" altLang="ja-JP" b="1" dirty="0">
                <a:latin typeface="Book Antiqua" panose="02040602050305030304" pitchFamily="18" charset="0"/>
              </a:rPr>
              <a:t> Psychological Armor</a:t>
            </a:r>
            <a:r>
              <a:rPr lang="en-US" altLang="ja-JP" b="1" baseline="30000" dirty="0">
                <a:latin typeface="Book Antiqua" panose="02040602050305030304" pitchFamily="18" charset="0"/>
              </a:rPr>
              <a:t>20</a:t>
            </a:r>
            <a:endParaRPr kumimoji="1" lang="ja-JP" altLang="en-US" b="1" baseline="30000">
              <a:latin typeface="Book Antiqua" panose="02040602050305030304" pitchFamily="18" charset="0"/>
              <a:ea typeface="MS UI Gothic" panose="020B0600070205080204" pitchFamily="34" charset="-128"/>
            </a:endParaRPr>
          </a:p>
        </p:txBody>
      </p:sp>
      <p:sp>
        <p:nvSpPr>
          <p:cNvPr id="5" name="テキスト ボックス 4">
            <a:extLst>
              <a:ext uri="{FF2B5EF4-FFF2-40B4-BE49-F238E27FC236}">
                <a16:creationId xmlns:a16="http://schemas.microsoft.com/office/drawing/2014/main" id="{BEE1C90F-E86B-4F4F-9403-D5A5504AC6B4}"/>
              </a:ext>
            </a:extLst>
          </p:cNvPr>
          <p:cNvSpPr txBox="1"/>
          <p:nvPr/>
        </p:nvSpPr>
        <p:spPr>
          <a:xfrm>
            <a:off x="1279275" y="2333685"/>
            <a:ext cx="9583473" cy="4524315"/>
          </a:xfrm>
          <a:prstGeom prst="rect">
            <a:avLst/>
          </a:prstGeom>
          <a:noFill/>
        </p:spPr>
        <p:txBody>
          <a:bodyPr wrap="square" rtlCol="0">
            <a:spAutoFit/>
          </a:bodyPr>
          <a:lstStyle/>
          <a:p>
            <a:pPr marL="342900" indent="-342900">
              <a:buFont typeface="Wingdings" pitchFamily="2" charset="2"/>
              <a:buChar char="u"/>
            </a:pPr>
            <a:r>
              <a:rPr lang="en-US" altLang="ja-JP" sz="2400" dirty="0">
                <a:latin typeface="Book Antiqua" panose="02040602050305030304" pitchFamily="18" charset="0"/>
                <a:cs typeface="Arial" panose="020B0604020202020204" pitchFamily="34" charset="0"/>
              </a:rPr>
              <a:t>For U.S. service members, physical training is insufficient.  Mindfulness is a kind of ‘psychological armor’ vital for preparing the mind for combat situations.  </a:t>
            </a:r>
          </a:p>
          <a:p>
            <a:endParaRPr lang="en-US" altLang="ja-JP" sz="2400" dirty="0">
              <a:latin typeface="Book Antiqua" panose="02040602050305030304" pitchFamily="18" charset="0"/>
              <a:cs typeface="Arial" panose="020B0604020202020204" pitchFamily="34" charset="0"/>
            </a:endParaRPr>
          </a:p>
          <a:p>
            <a:pPr marL="342900" indent="-342900">
              <a:buFont typeface="Wingdings" pitchFamily="2" charset="2"/>
              <a:buChar char="u"/>
            </a:pPr>
            <a:r>
              <a:rPr lang="en-US" altLang="ja-JP" sz="2400" dirty="0">
                <a:latin typeface="Book Antiqua" panose="02040602050305030304" pitchFamily="18" charset="0"/>
                <a:cs typeface="Arial" panose="020B0604020202020204" pitchFamily="34" charset="0"/>
              </a:rPr>
              <a:t>There is always a risk in battle to become distressed or rattled at times when effective decision making is needed most.  Mindfulness trains service members to maintain flexible attentional control and centeredness in order to take necessary action.  </a:t>
            </a:r>
          </a:p>
          <a:p>
            <a:endParaRPr kumimoji="1" lang="en-US" altLang="ja-JP" sz="2400" dirty="0">
              <a:latin typeface="Book Antiqua" panose="02040602050305030304" pitchFamily="18" charset="0"/>
              <a:cs typeface="Arial" panose="020B0604020202020204" pitchFamily="34" charset="0"/>
            </a:endParaRPr>
          </a:p>
          <a:p>
            <a:endParaRPr kumimoji="1" lang="en-US" altLang="ja-JP" sz="2400" dirty="0">
              <a:latin typeface="Book Antiqua" panose="02040602050305030304" pitchFamily="18" charset="0"/>
              <a:cs typeface="Arial" panose="020B0604020202020204" pitchFamily="34" charset="0"/>
            </a:endParaRPr>
          </a:p>
          <a:p>
            <a:endParaRPr kumimoji="1" lang="en-US" altLang="ja-JP" sz="2400"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2206160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61DC8C8-4442-3345-845E-569595D8EFB7}"/>
              </a:ext>
            </a:extLst>
          </p:cNvPr>
          <p:cNvSpPr txBox="1">
            <a:spLocks/>
          </p:cNvSpPr>
          <p:nvPr/>
        </p:nvSpPr>
        <p:spPr bwMode="auto">
          <a:xfrm>
            <a:off x="1743470" y="1752302"/>
            <a:ext cx="9422733"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a:solidFill>
                  <a:schemeClr val="tx1"/>
                </a:solidFill>
                <a:latin typeface="Book Antiqua" panose="02040602050305030304" pitchFamily="18" charset="0"/>
                <a:cs typeface="Book Antiqua"/>
              </a:rPr>
              <a:t>﻿”We define mental toughness as the ability to act in a purposeful ﻿manner, systematically and consistently, in the pursuit of the values that underlie performance activities, even (and especially) when faced with strong emotions that we as humans naturally want to control, eliminate, or reduce.”</a:t>
            </a:r>
            <a:r>
              <a:rPr lang="en-US" sz="2400" baseline="30000" dirty="0">
                <a:solidFill>
                  <a:schemeClr val="tx1"/>
                </a:solidFill>
                <a:latin typeface="Book Antiqua" panose="02040602050305030304" pitchFamily="18" charset="0"/>
                <a:cs typeface="Book Antiqua"/>
              </a:rPr>
              <a:t>11</a:t>
            </a:r>
          </a:p>
          <a:p>
            <a:pPr algn="l"/>
            <a:endParaRPr lang="en-US" sz="2400" dirty="0">
              <a:solidFill>
                <a:schemeClr val="tx1"/>
              </a:solidFill>
              <a:latin typeface="Book Antiqua" panose="02040602050305030304" pitchFamily="18" charset="0"/>
              <a:cs typeface="Book Antiqua"/>
            </a:endParaRPr>
          </a:p>
          <a:p>
            <a:pPr algn="l"/>
            <a:r>
              <a:rPr lang="en-US" sz="2000" dirty="0">
                <a:solidFill>
                  <a:schemeClr val="tx1"/>
                </a:solidFill>
                <a:latin typeface="Book Antiqua" panose="02040602050305030304" pitchFamily="18" charset="0"/>
                <a:cs typeface="Book Antiqua"/>
              </a:rPr>
              <a:t>~ Frank Gardner &amp; Zella Moore, authors of </a:t>
            </a:r>
            <a:r>
              <a:rPr lang="en-US" sz="2000" i="1" dirty="0">
                <a:solidFill>
                  <a:schemeClr val="tx1"/>
                </a:solidFill>
                <a:latin typeface="Book Antiqua" panose="02040602050305030304" pitchFamily="18" charset="0"/>
                <a:cs typeface="Book Antiqua"/>
              </a:rPr>
              <a:t>The Psychology of Enhancing Performance: The Mindfulness-Acceptance-Commitment (MAC) Approach</a:t>
            </a:r>
          </a:p>
          <a:p>
            <a:pPr algn="l"/>
            <a:endParaRPr lang="en-US" sz="2400" dirty="0">
              <a:solidFill>
                <a:schemeClr val="tx1"/>
              </a:solidFill>
              <a:latin typeface="Book Antiqua" panose="02040602050305030304" pitchFamily="18" charset="0"/>
              <a:cs typeface="Book Antiqua"/>
            </a:endParaRPr>
          </a:p>
          <a:p>
            <a:pPr algn="l"/>
            <a:endParaRPr lang="en-US" sz="2400" dirty="0">
              <a:solidFill>
                <a:schemeClr val="tx1"/>
              </a:solidFill>
              <a:latin typeface="Book Antiqua" panose="02040602050305030304" pitchFamily="18" charset="0"/>
              <a:cs typeface="Book Antiqua"/>
            </a:endParaRPr>
          </a:p>
        </p:txBody>
      </p:sp>
    </p:spTree>
    <p:extLst>
      <p:ext uri="{BB962C8B-B14F-4D97-AF65-F5344CB8AC3E}">
        <p14:creationId xmlns:p14="http://schemas.microsoft.com/office/powerpoint/2010/main" val="1432184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5C18EF29-0D05-E743-937D-FBD1A8280616}"/>
              </a:ext>
            </a:extLst>
          </p:cNvPr>
          <p:cNvSpPr>
            <a:spLocks noGrp="1"/>
          </p:cNvSpPr>
          <p:nvPr>
            <p:ph type="title"/>
          </p:nvPr>
        </p:nvSpPr>
        <p:spPr>
          <a:xfrm>
            <a:off x="1726652" y="421980"/>
            <a:ext cx="8691160" cy="650213"/>
          </a:xfrm>
        </p:spPr>
        <p:txBody>
          <a:bodyPr/>
          <a:lstStyle/>
          <a:p>
            <a:pPr algn="ctr"/>
            <a:r>
              <a:rPr lang="en-US" altLang="ja-JP" b="1" dirty="0">
                <a:latin typeface="Book Antiqua" panose="02040602050305030304" pitchFamily="18" charset="0"/>
                <a:ea typeface="MS PGothic" panose="020B0600070205080204" pitchFamily="34" charset="-128"/>
              </a:rPr>
              <a:t>References</a:t>
            </a:r>
            <a:endParaRPr kumimoji="1" lang="ja-JP" altLang="en-US" b="1">
              <a:latin typeface="Book Antiqua" panose="02040602050305030304" pitchFamily="18" charset="0"/>
              <a:ea typeface="MS PGothic" panose="020B0600070205080204" pitchFamily="34" charset="-128"/>
            </a:endParaRPr>
          </a:p>
        </p:txBody>
      </p:sp>
      <p:sp>
        <p:nvSpPr>
          <p:cNvPr id="4" name="テキスト ボックス 3">
            <a:extLst>
              <a:ext uri="{FF2B5EF4-FFF2-40B4-BE49-F238E27FC236}">
                <a16:creationId xmlns:a16="http://schemas.microsoft.com/office/drawing/2014/main" id="{594BD9B9-77B7-3A4C-AC82-8655D1ACC431}"/>
              </a:ext>
            </a:extLst>
          </p:cNvPr>
          <p:cNvSpPr txBox="1"/>
          <p:nvPr/>
        </p:nvSpPr>
        <p:spPr>
          <a:xfrm>
            <a:off x="1229812" y="1568089"/>
            <a:ext cx="10564838" cy="4975721"/>
          </a:xfrm>
          <a:prstGeom prst="rect">
            <a:avLst/>
          </a:prstGeom>
          <a:noFill/>
        </p:spPr>
        <p:txBody>
          <a:bodyPr wrap="square" rtlCol="0">
            <a:spAutoFit/>
          </a:bodyPr>
          <a:lstStyle/>
          <a:p>
            <a:r>
              <a:rPr lang="en-US" altLang="ja-JP" sz="1400" baseline="30000" dirty="0">
                <a:latin typeface="Book Antiqua" panose="02040602050305030304" pitchFamily="18" charset="0"/>
                <a:ea typeface="MS PGothic" panose="020B0600070205080204" pitchFamily="34" charset="-128"/>
                <a:cs typeface="Arial" panose="020B0604020202020204" pitchFamily="34" charset="0"/>
              </a:rPr>
              <a:t>1</a:t>
            </a:r>
            <a:r>
              <a:rPr lang="en-US" altLang="ja-JP" sz="1400" dirty="0">
                <a:latin typeface="Book Antiqua" panose="02040602050305030304" pitchFamily="18" charset="0"/>
              </a:rPr>
              <a:t>Jones, F.D. (1995).  Psychiatric lessons of war. In Jones, F.D., </a:t>
            </a:r>
            <a:r>
              <a:rPr lang="en-US" altLang="ja-JP" sz="1400" dirty="0" err="1">
                <a:latin typeface="Book Antiqua" panose="02040602050305030304" pitchFamily="18" charset="0"/>
              </a:rPr>
              <a:t>Sparcino</a:t>
            </a:r>
            <a:r>
              <a:rPr lang="en-US" altLang="ja-JP" sz="1400" dirty="0">
                <a:latin typeface="Book Antiqua" panose="02040602050305030304" pitchFamily="18" charset="0"/>
              </a:rPr>
              <a:t>, L.R., Wilcox, V.L., Rothberg, J.M., &amp; Stokes, J.W. (Eds.) </a:t>
            </a:r>
            <a:r>
              <a:rPr lang="en-US" altLang="ja-JP" sz="1400" i="1" dirty="0">
                <a:latin typeface="Book Antiqua" panose="02040602050305030304" pitchFamily="18" charset="0"/>
              </a:rPr>
              <a:t>War psychiatry: Textbook of military medicine</a:t>
            </a:r>
            <a:r>
              <a:rPr lang="en-US" altLang="ja-JP" sz="1400" dirty="0">
                <a:latin typeface="Book Antiqua" panose="02040602050305030304" pitchFamily="18" charset="0"/>
              </a:rPr>
              <a:t> (1-34). Washington, D.C.: Office of the Surgeon General, Borden Institute.</a:t>
            </a:r>
            <a:r>
              <a:rPr lang="ja-JP" altLang="ja-JP" sz="1400">
                <a:latin typeface="Book Antiqua" panose="02040602050305030304" pitchFamily="18" charset="0"/>
              </a:rPr>
              <a:t> </a:t>
            </a:r>
            <a:endParaRPr lang="en-US" altLang="ja-JP" sz="1400" dirty="0">
              <a:latin typeface="Book Antiqua" panose="02040602050305030304" pitchFamily="18" charset="0"/>
            </a:endParaRPr>
          </a:p>
          <a:p>
            <a:endParaRPr lang="en-US" altLang="ja-JP" sz="1400" baseline="30000" dirty="0">
              <a:latin typeface="Book Antiqua" panose="02040602050305030304" pitchFamily="18" charset="0"/>
              <a:ea typeface="MS PGothic" panose="020B0600070205080204" pitchFamily="34" charset="-128"/>
              <a:cs typeface="Arial" panose="020B0604020202020204" pitchFamily="34" charset="0"/>
            </a:endParaRPr>
          </a:p>
          <a:p>
            <a:r>
              <a:rPr lang="en-US" altLang="ja-JP" sz="1400" baseline="30000" dirty="0">
                <a:latin typeface="Book Antiqua" panose="02040602050305030304" pitchFamily="18" charset="0"/>
                <a:ea typeface="MS PGothic" panose="020B0600070205080204" pitchFamily="34" charset="-128"/>
                <a:cs typeface="Arial" panose="020B0604020202020204" pitchFamily="34" charset="0"/>
              </a:rPr>
              <a:t>2</a:t>
            </a:r>
            <a:r>
              <a:rPr lang="en-US" altLang="ja-JP" sz="1400" dirty="0">
                <a:latin typeface="Book Antiqua" panose="02040602050305030304" pitchFamily="18" charset="0"/>
              </a:rPr>
              <a:t>Helmus, T.C. and Glenn, R.W. (2005). </a:t>
            </a:r>
            <a:r>
              <a:rPr lang="en-US" altLang="ja-JP" sz="1400" i="1" dirty="0">
                <a:latin typeface="Book Antiqua" panose="02040602050305030304" pitchFamily="18" charset="0"/>
              </a:rPr>
              <a:t>Steeling the mind: Combat stress reactions and their implications for urban warfare</a:t>
            </a:r>
            <a:r>
              <a:rPr lang="en-US" altLang="ja-JP" sz="1400" dirty="0">
                <a:latin typeface="Book Antiqua" panose="02040602050305030304" pitchFamily="18" charset="0"/>
              </a:rPr>
              <a:t>. Santa Monica, CA: RAND Corporation.</a:t>
            </a:r>
            <a:r>
              <a:rPr lang="ja-JP" altLang="ja-JP" sz="1400">
                <a:latin typeface="Book Antiqua" panose="02040602050305030304" pitchFamily="18" charset="0"/>
              </a:rPr>
              <a:t> </a:t>
            </a:r>
            <a:endParaRPr lang="en-US" altLang="ja-JP" sz="1400" dirty="0">
              <a:latin typeface="Book Antiqua" panose="02040602050305030304" pitchFamily="18" charset="0"/>
            </a:endParaRPr>
          </a:p>
          <a:p>
            <a:endParaRPr lang="en-US" altLang="ja-JP" sz="1400" dirty="0">
              <a:latin typeface="Book Antiqua" panose="02040602050305030304" pitchFamily="18" charset="0"/>
            </a:endParaRPr>
          </a:p>
          <a:p>
            <a:r>
              <a:rPr lang="en-US" altLang="ja-JP" sz="1400" baseline="30000" dirty="0">
                <a:latin typeface="Book Antiqua" panose="02040602050305030304" pitchFamily="18" charset="0"/>
                <a:ea typeface="MS PGothic" panose="020B0600070205080204" pitchFamily="34" charset="-128"/>
                <a:cs typeface="Arial" panose="020B0604020202020204" pitchFamily="34" charset="0"/>
              </a:rPr>
              <a:t>3</a:t>
            </a:r>
            <a:r>
              <a:rPr lang="en-US" altLang="ja-JP" sz="1400" dirty="0">
                <a:latin typeface="Book Antiqua" panose="02040602050305030304" pitchFamily="18" charset="0"/>
                <a:ea typeface="MS PGothic" panose="020B0600070205080204" pitchFamily="34" charset="-128"/>
                <a:cs typeface="Arial" panose="020B0604020202020204" pitchFamily="34" charset="0"/>
              </a:rPr>
              <a:t>Twenge, J.M. (2018). </a:t>
            </a:r>
            <a:r>
              <a:rPr lang="en-US" altLang="ja-JP" sz="1400" i="1" dirty="0" err="1">
                <a:latin typeface="Book Antiqua" panose="02040602050305030304" pitchFamily="18" charset="0"/>
                <a:ea typeface="MS PGothic" panose="020B0600070205080204" pitchFamily="34" charset="-128"/>
                <a:cs typeface="Arial" panose="020B0604020202020204" pitchFamily="34" charset="0"/>
              </a:rPr>
              <a:t>iGen</a:t>
            </a:r>
            <a:r>
              <a:rPr lang="en-US" altLang="ja-JP" sz="1400" i="1" dirty="0">
                <a:latin typeface="Book Antiqua" panose="02040602050305030304" pitchFamily="18" charset="0"/>
                <a:ea typeface="MS PGothic" panose="020B0600070205080204" pitchFamily="34" charset="-128"/>
                <a:cs typeface="Arial" panose="020B0604020202020204" pitchFamily="34" charset="0"/>
              </a:rPr>
              <a:t> : Why today's super-connected kids are growing up less rebellious, more tolerant, less happy - and completely unprepared for adulthood : And what that means for the rest of us.  </a:t>
            </a:r>
            <a:r>
              <a:rPr lang="en-US" altLang="ja-JP" sz="1400" dirty="0">
                <a:latin typeface="Book Antiqua" panose="02040602050305030304" pitchFamily="18" charset="0"/>
                <a:ea typeface="MS PGothic" panose="020B0600070205080204" pitchFamily="34" charset="-128"/>
                <a:cs typeface="Arial" panose="020B0604020202020204" pitchFamily="34" charset="0"/>
              </a:rPr>
              <a:t>New York, NY: Atria Books.</a:t>
            </a:r>
          </a:p>
          <a:p>
            <a:endParaRPr lang="en-US" altLang="ja-JP" sz="1400" dirty="0">
              <a:latin typeface="Book Antiqua" panose="02040602050305030304" pitchFamily="18" charset="0"/>
            </a:endParaRPr>
          </a:p>
          <a:p>
            <a:r>
              <a:rPr kumimoji="1" lang="en-US" altLang="ja-JP" sz="1400" baseline="30000" dirty="0">
                <a:latin typeface="Book Antiqua" panose="02040602050305030304" pitchFamily="18" charset="0"/>
                <a:ea typeface="MS PGothic" panose="020B0600070205080204" pitchFamily="34" charset="-128"/>
              </a:rPr>
              <a:t>4</a:t>
            </a:r>
            <a:r>
              <a:rPr kumimoji="1" lang="en-US" altLang="ja-JP" sz="1400" dirty="0">
                <a:latin typeface="Book Antiqua" panose="02040602050305030304" pitchFamily="18" charset="0"/>
                <a:ea typeface="MS PGothic" panose="020B0600070205080204" pitchFamily="34" charset="-128"/>
              </a:rPr>
              <a:t>Lukianoff, G &amp; Haidt, J. (2018). </a:t>
            </a:r>
            <a:r>
              <a:rPr kumimoji="1" lang="en-US" altLang="ja-JP" sz="1400" i="1" dirty="0">
                <a:latin typeface="Book Antiqua" panose="02040602050305030304" pitchFamily="18" charset="0"/>
                <a:ea typeface="MS PGothic" panose="020B0600070205080204" pitchFamily="34" charset="-128"/>
              </a:rPr>
              <a:t>The coddling of the American mind: How good intentions and bad ideas are setting up a generation for failure</a:t>
            </a:r>
            <a:r>
              <a:rPr kumimoji="1" lang="en-US" altLang="ja-JP" sz="1400" dirty="0">
                <a:latin typeface="Book Antiqua" panose="02040602050305030304" pitchFamily="18" charset="0"/>
                <a:ea typeface="MS PGothic" panose="020B0600070205080204" pitchFamily="34" charset="-128"/>
              </a:rPr>
              <a:t>.  New York: Penguin Press.</a:t>
            </a:r>
          </a:p>
          <a:p>
            <a:endParaRPr kumimoji="1" lang="en-US" altLang="ja-JP" sz="1400" dirty="0">
              <a:latin typeface="Book Antiqua" panose="02040602050305030304" pitchFamily="18" charset="0"/>
              <a:ea typeface="MS PGothic" panose="020B0600070205080204" pitchFamily="34" charset="-128"/>
            </a:endParaRPr>
          </a:p>
          <a:p>
            <a:r>
              <a:rPr lang="en-US" altLang="ja-JP" sz="1400" baseline="30000" dirty="0">
                <a:latin typeface="Book Antiqua" panose="02040602050305030304" pitchFamily="18" charset="0"/>
              </a:rPr>
              <a:t>5</a:t>
            </a:r>
            <a:r>
              <a:rPr lang="en-US" altLang="ja-JP" sz="1400" dirty="0">
                <a:latin typeface="Book Antiqua" panose="02040602050305030304" pitchFamily="18" charset="0"/>
              </a:rPr>
              <a:t>Arkin, M. A. Fewer Americans want to serve in the military. Cue pentagon panic. The Guardian. Retrieved from</a:t>
            </a:r>
            <a:endParaRPr lang="ja-JP" altLang="ja-JP" sz="1400">
              <a:latin typeface="Book Antiqua" panose="02040602050305030304" pitchFamily="18" charset="0"/>
            </a:endParaRPr>
          </a:p>
          <a:p>
            <a:r>
              <a:rPr lang="en-US" altLang="ja-JP" sz="1400" u="sng" dirty="0">
                <a:latin typeface="Book Antiqua" panose="02040602050305030304" pitchFamily="18" charset="0"/>
                <a:hlinkClick r:id="rId2"/>
              </a:rPr>
              <a:t>https://www.theguardian.com/commentisfree/2019/apr/10/fewer-americans-serve-military-pentagon-panic</a:t>
            </a:r>
            <a:endParaRPr lang="ja-JP" altLang="ja-JP" sz="1400">
              <a:latin typeface="Book Antiqua" panose="02040602050305030304" pitchFamily="18" charset="0"/>
            </a:endParaRPr>
          </a:p>
          <a:p>
            <a:r>
              <a:rPr lang="en-US" altLang="ja-JP" sz="1400" dirty="0">
                <a:latin typeface="Book Antiqua" panose="02040602050305030304" pitchFamily="18" charset="0"/>
              </a:rPr>
              <a:t> </a:t>
            </a:r>
            <a:endParaRPr lang="ja-JP" altLang="ja-JP" sz="1400">
              <a:latin typeface="Book Antiqua" panose="02040602050305030304" pitchFamily="18" charset="0"/>
            </a:endParaRPr>
          </a:p>
          <a:p>
            <a:r>
              <a:rPr lang="en-US" altLang="ja-JP" sz="1400" baseline="30000" dirty="0">
                <a:latin typeface="Book Antiqua" panose="02040602050305030304" pitchFamily="18" charset="0"/>
              </a:rPr>
              <a:t>6</a:t>
            </a:r>
            <a:r>
              <a:rPr lang="en-US" altLang="ja-JP" sz="1400" dirty="0">
                <a:latin typeface="Book Antiqua" panose="02040602050305030304" pitchFamily="18" charset="0"/>
              </a:rPr>
              <a:t>Phillipps, D. (2018, September 21). As economy roars, Army falls thousands short of recruiting goals. </a:t>
            </a:r>
            <a:r>
              <a:rPr lang="en-US" altLang="ja-JP" sz="1400" i="1" dirty="0">
                <a:latin typeface="Book Antiqua" panose="02040602050305030304" pitchFamily="18" charset="0"/>
              </a:rPr>
              <a:t>The New York Times.</a:t>
            </a:r>
            <a:r>
              <a:rPr lang="en-US" altLang="ja-JP" sz="1400" dirty="0">
                <a:latin typeface="Book Antiqua" panose="02040602050305030304" pitchFamily="18" charset="0"/>
              </a:rPr>
              <a:t> Retrieved from</a:t>
            </a:r>
            <a:endParaRPr lang="ja-JP" altLang="ja-JP" sz="1400">
              <a:latin typeface="Book Antiqua" panose="02040602050305030304" pitchFamily="18" charset="0"/>
            </a:endParaRPr>
          </a:p>
          <a:p>
            <a:r>
              <a:rPr lang="en-US" altLang="ja-JP" sz="1400" u="sng" dirty="0">
                <a:latin typeface="Book Antiqua" panose="02040602050305030304" pitchFamily="18" charset="0"/>
                <a:hlinkClick r:id="rId3"/>
              </a:rPr>
              <a:t>https://www.nytimes.com/2018/09/21/us/army-recruiting-shortage.html</a:t>
            </a:r>
            <a:r>
              <a:rPr lang="en-US" altLang="ja-JP" sz="1400" dirty="0">
                <a:latin typeface="Book Antiqua" panose="02040602050305030304" pitchFamily="18" charset="0"/>
              </a:rPr>
              <a:t> </a:t>
            </a:r>
            <a:endParaRPr lang="ja-JP" altLang="ja-JP" sz="1400">
              <a:latin typeface="Book Antiqua" panose="02040602050305030304" pitchFamily="18" charset="0"/>
            </a:endParaRPr>
          </a:p>
          <a:p>
            <a:r>
              <a:rPr lang="en-US" altLang="ja-JP" sz="1400" dirty="0">
                <a:latin typeface="Book Antiqua" panose="02040602050305030304" pitchFamily="18" charset="0"/>
              </a:rPr>
              <a:t> </a:t>
            </a:r>
            <a:endParaRPr lang="ja-JP" altLang="ja-JP" sz="1400">
              <a:latin typeface="Book Antiqua" panose="02040602050305030304" pitchFamily="18" charset="0"/>
            </a:endParaRPr>
          </a:p>
          <a:p>
            <a:r>
              <a:rPr lang="en-US" altLang="ja-JP" sz="1400" baseline="30000" dirty="0">
                <a:latin typeface="Book Antiqua" panose="02040602050305030304" pitchFamily="18" charset="0"/>
              </a:rPr>
              <a:t>7</a:t>
            </a:r>
            <a:r>
              <a:rPr lang="en-US" altLang="ja-JP" sz="1400" dirty="0">
                <a:latin typeface="Book Antiqua" panose="02040602050305030304" pitchFamily="18" charset="0"/>
              </a:rPr>
              <a:t>Spoehr, T. &amp; Handy, B. (2018, February 13). The looming national security crisis: Young Americans unable to serve in the military. </a:t>
            </a:r>
            <a:r>
              <a:rPr lang="en-US" altLang="ja-JP" sz="1400" i="1" dirty="0">
                <a:latin typeface="Book Antiqua" panose="02040602050305030304" pitchFamily="18" charset="0"/>
              </a:rPr>
              <a:t>The Heritage Foundation.</a:t>
            </a:r>
            <a:r>
              <a:rPr lang="en-US" altLang="ja-JP" sz="1400" dirty="0">
                <a:latin typeface="Book Antiqua" panose="02040602050305030304" pitchFamily="18" charset="0"/>
              </a:rPr>
              <a:t> Retrieved from</a:t>
            </a:r>
            <a:endParaRPr lang="ja-JP" altLang="ja-JP" sz="1400">
              <a:latin typeface="Book Antiqua" panose="02040602050305030304" pitchFamily="18" charset="0"/>
            </a:endParaRPr>
          </a:p>
          <a:p>
            <a:r>
              <a:rPr lang="en-US" altLang="ja-JP" sz="1400" u="sng" dirty="0">
                <a:latin typeface="Book Antiqua" panose="02040602050305030304" pitchFamily="18" charset="0"/>
                <a:hlinkClick r:id="rId4"/>
              </a:rPr>
              <a:t>https://www.heritage.org/defense/report/the-looming-national-security-crisis-young-americans-unable-serve-the-military</a:t>
            </a:r>
            <a:r>
              <a:rPr lang="en-US" altLang="ja-JP" sz="1400" dirty="0">
                <a:latin typeface="Book Antiqua" panose="02040602050305030304" pitchFamily="18" charset="0"/>
              </a:rPr>
              <a:t> </a:t>
            </a:r>
            <a:endParaRPr lang="ja-JP" altLang="ja-JP" sz="1400">
              <a:latin typeface="Book Antiqua" panose="02040602050305030304" pitchFamily="18" charset="0"/>
            </a:endParaRPr>
          </a:p>
          <a:p>
            <a:endParaRPr kumimoji="1" lang="en-US" altLang="ja-JP" sz="1400" dirty="0">
              <a:latin typeface="Book Antiqua" panose="02040602050305030304" pitchFamily="18" charset="0"/>
              <a:ea typeface="MS PGothic" panose="020B0600070205080204" pitchFamily="34" charset="-128"/>
            </a:endParaRPr>
          </a:p>
        </p:txBody>
      </p:sp>
    </p:spTree>
    <p:extLst>
      <p:ext uri="{BB962C8B-B14F-4D97-AF65-F5344CB8AC3E}">
        <p14:creationId xmlns:p14="http://schemas.microsoft.com/office/powerpoint/2010/main" val="2745905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5C18EF29-0D05-E743-937D-FBD1A8280616}"/>
              </a:ext>
            </a:extLst>
          </p:cNvPr>
          <p:cNvSpPr>
            <a:spLocks noGrp="1"/>
          </p:cNvSpPr>
          <p:nvPr>
            <p:ph type="title"/>
          </p:nvPr>
        </p:nvSpPr>
        <p:spPr>
          <a:xfrm>
            <a:off x="1726652" y="421980"/>
            <a:ext cx="8691160" cy="650213"/>
          </a:xfrm>
        </p:spPr>
        <p:txBody>
          <a:bodyPr/>
          <a:lstStyle/>
          <a:p>
            <a:pPr algn="ctr"/>
            <a:r>
              <a:rPr lang="en-US" altLang="ja-JP" b="1" dirty="0">
                <a:latin typeface="Book Antiqua" panose="02040602050305030304" pitchFamily="18" charset="0"/>
                <a:ea typeface="MS PGothic" panose="020B0600070205080204" pitchFamily="34" charset="-128"/>
              </a:rPr>
              <a:t>References</a:t>
            </a:r>
            <a:endParaRPr kumimoji="1" lang="ja-JP" altLang="en-US" b="1">
              <a:latin typeface="Book Antiqua" panose="02040602050305030304" pitchFamily="18" charset="0"/>
              <a:ea typeface="MS PGothic" panose="020B0600070205080204" pitchFamily="34" charset="-128"/>
            </a:endParaRPr>
          </a:p>
        </p:txBody>
      </p:sp>
      <p:sp>
        <p:nvSpPr>
          <p:cNvPr id="4" name="テキスト ボックス 3">
            <a:extLst>
              <a:ext uri="{FF2B5EF4-FFF2-40B4-BE49-F238E27FC236}">
                <a16:creationId xmlns:a16="http://schemas.microsoft.com/office/drawing/2014/main" id="{594BD9B9-77B7-3A4C-AC82-8655D1ACC431}"/>
              </a:ext>
            </a:extLst>
          </p:cNvPr>
          <p:cNvSpPr txBox="1"/>
          <p:nvPr/>
        </p:nvSpPr>
        <p:spPr>
          <a:xfrm>
            <a:off x="1229812" y="1568089"/>
            <a:ext cx="10564838" cy="7294305"/>
          </a:xfrm>
          <a:prstGeom prst="rect">
            <a:avLst/>
          </a:prstGeom>
          <a:noFill/>
        </p:spPr>
        <p:txBody>
          <a:bodyPr wrap="square" rtlCol="0">
            <a:spAutoFit/>
          </a:bodyPr>
          <a:lstStyle/>
          <a:p>
            <a:r>
              <a:rPr kumimoji="1" lang="en-US" altLang="ja-JP" sz="1400" baseline="30000" dirty="0">
                <a:latin typeface="Book Antiqua" panose="02040602050305030304" pitchFamily="18" charset="0"/>
                <a:ea typeface="MS PGothic" panose="020B0600070205080204" pitchFamily="34" charset="-128"/>
              </a:rPr>
              <a:t>8</a:t>
            </a:r>
            <a:r>
              <a:rPr lang="en-US" altLang="ja-JP" sz="1400" dirty="0">
                <a:latin typeface="Book Antiqua" panose="02040602050305030304" pitchFamily="18" charset="0"/>
              </a:rPr>
              <a:t>Snow, S. (2018, November 2). The corps is finding new Marines despite recruiting challenges. </a:t>
            </a:r>
            <a:r>
              <a:rPr lang="en-US" altLang="ja-JP" sz="1400" i="1" dirty="0">
                <a:latin typeface="Book Antiqua" panose="02040602050305030304" pitchFamily="18" charset="0"/>
              </a:rPr>
              <a:t>Marine Times</a:t>
            </a:r>
            <a:r>
              <a:rPr lang="en-US" altLang="ja-JP" sz="1400" dirty="0">
                <a:latin typeface="Book Antiqua" panose="02040602050305030304" pitchFamily="18" charset="0"/>
              </a:rPr>
              <a:t>. Retrieved from</a:t>
            </a:r>
            <a:endParaRPr lang="ja-JP" altLang="ja-JP" sz="1400">
              <a:latin typeface="Book Antiqua" panose="02040602050305030304" pitchFamily="18" charset="0"/>
            </a:endParaRPr>
          </a:p>
          <a:p>
            <a:r>
              <a:rPr lang="en-US" altLang="ja-JP" sz="1400" u="sng" dirty="0">
                <a:latin typeface="Book Antiqua" panose="02040602050305030304" pitchFamily="18" charset="0"/>
                <a:hlinkClick r:id="rId2"/>
              </a:rPr>
              <a:t>https://www.marinecorpstimes.com/news/your-marine-corps/2018/11/02/the-corps-is-finding-new-marines-despite-recruiting-challenges/</a:t>
            </a:r>
            <a:endParaRPr lang="ja-JP" altLang="ja-JP" sz="1400">
              <a:latin typeface="Book Antiqua" panose="02040602050305030304" pitchFamily="18" charset="0"/>
            </a:endParaRPr>
          </a:p>
          <a:p>
            <a:r>
              <a:rPr lang="en-US" altLang="ja-JP" sz="1400" dirty="0">
                <a:latin typeface="Book Antiqua" panose="02040602050305030304" pitchFamily="18" charset="0"/>
              </a:rPr>
              <a:t> </a:t>
            </a:r>
            <a:endParaRPr lang="ja-JP" altLang="ja-JP" sz="1400">
              <a:latin typeface="Book Antiqua" panose="02040602050305030304" pitchFamily="18" charset="0"/>
            </a:endParaRPr>
          </a:p>
          <a:p>
            <a:r>
              <a:rPr lang="en-US" altLang="ja-JP" sz="1400" baseline="30000" dirty="0">
                <a:latin typeface="Book Antiqua" panose="02040602050305030304" pitchFamily="18" charset="0"/>
              </a:rPr>
              <a:t>9</a:t>
            </a:r>
            <a:r>
              <a:rPr lang="en-US" altLang="ja-JP" sz="1400" dirty="0">
                <a:latin typeface="Book Antiqua" panose="02040602050305030304" pitchFamily="18" charset="0"/>
              </a:rPr>
              <a:t>Vanden Brook, T. (2018, April 26). Army issues waivers to more than 1,000 recruits for bipolar, depression, self-mutilation. </a:t>
            </a:r>
            <a:r>
              <a:rPr lang="en-US" altLang="ja-JP" sz="1400" i="1" dirty="0">
                <a:latin typeface="Book Antiqua" panose="02040602050305030304" pitchFamily="18" charset="0"/>
              </a:rPr>
              <a:t>USA Today.</a:t>
            </a:r>
            <a:r>
              <a:rPr lang="en-US" altLang="ja-JP" sz="1400" dirty="0">
                <a:latin typeface="Book Antiqua" panose="02040602050305030304" pitchFamily="18" charset="0"/>
              </a:rPr>
              <a:t> Retrieved from</a:t>
            </a:r>
            <a:endParaRPr lang="ja-JP" altLang="ja-JP" sz="1400">
              <a:latin typeface="Book Antiqua" panose="02040602050305030304" pitchFamily="18" charset="0"/>
            </a:endParaRPr>
          </a:p>
          <a:p>
            <a:r>
              <a:rPr lang="en-US" altLang="ja-JP" sz="1400" u="sng" dirty="0">
                <a:latin typeface="Book Antiqua" panose="02040602050305030304" pitchFamily="18" charset="0"/>
                <a:hlinkClick r:id="rId3"/>
              </a:rPr>
              <a:t>https://www.usatoday.com/story/news/politics/2018/04/26/army-issues-waivers-1-000-recruits-history-bipolar-depression-self-mutilation/554917002/</a:t>
            </a:r>
            <a:endParaRPr lang="en-US" altLang="ja-JP" sz="1400" u="sng" dirty="0">
              <a:latin typeface="Book Antiqua" panose="02040602050305030304" pitchFamily="18" charset="0"/>
            </a:endParaRPr>
          </a:p>
          <a:p>
            <a:endParaRPr lang="en-US" altLang="ja-JP" sz="1400" u="sng" dirty="0">
              <a:latin typeface="Book Antiqua" panose="02040602050305030304" pitchFamily="18" charset="0"/>
            </a:endParaRPr>
          </a:p>
          <a:p>
            <a:r>
              <a:rPr lang="en-US" altLang="ja-JP" sz="1400" baseline="30000" dirty="0">
                <a:latin typeface="Book Antiqua" panose="02040602050305030304" pitchFamily="18" charset="0"/>
              </a:rPr>
              <a:t>10</a:t>
            </a:r>
            <a:r>
              <a:rPr lang="en-US" altLang="ja-JP" sz="1400" dirty="0">
                <a:latin typeface="Book Antiqua" panose="02040602050305030304" pitchFamily="18" charset="0"/>
              </a:rPr>
              <a:t>Hughes, L.S., Clark, J., Colclough, J.A., Dale, E., &amp; McMillan, D. (2017). Acceptance and Commitment Therapy (ACT) for Chronic Pain: A Systematic Review and Meta-Analyses. </a:t>
            </a:r>
            <a:r>
              <a:rPr lang="en-US" altLang="ja-JP" sz="1400" i="1" dirty="0">
                <a:latin typeface="Book Antiqua" panose="02040602050305030304" pitchFamily="18" charset="0"/>
              </a:rPr>
              <a:t>The Clinical Journal of Pain, 33(6</a:t>
            </a:r>
            <a:r>
              <a:rPr lang="en-US" altLang="ja-JP" sz="1400" dirty="0">
                <a:latin typeface="Book Antiqua" panose="02040602050305030304" pitchFamily="18" charset="0"/>
              </a:rPr>
              <a:t>), 552-568.</a:t>
            </a:r>
          </a:p>
          <a:p>
            <a:endParaRPr lang="en-US" altLang="ja-JP" sz="1400" dirty="0">
              <a:latin typeface="Book Antiqua" panose="02040602050305030304" pitchFamily="18" charset="0"/>
            </a:endParaRPr>
          </a:p>
          <a:p>
            <a:r>
              <a:rPr lang="en-US" altLang="ja-JP" sz="1400" baseline="30000" dirty="0">
                <a:latin typeface="Book Antiqua" panose="02040602050305030304" pitchFamily="18" charset="0"/>
                <a:cs typeface="Book Antiqua"/>
              </a:rPr>
              <a:t>11</a:t>
            </a:r>
            <a:r>
              <a:rPr lang="en-US" altLang="ja-JP" sz="1400" dirty="0">
                <a:latin typeface="Book Antiqua" panose="02040602050305030304" pitchFamily="18" charset="0"/>
                <a:cs typeface="Book Antiqua"/>
              </a:rPr>
              <a:t>Gardner, F. L. &amp; Moore, Z. E. (2007).  </a:t>
            </a:r>
            <a:r>
              <a:rPr lang="en-US" altLang="ja-JP" sz="1400" i="1" dirty="0">
                <a:latin typeface="Book Antiqua" panose="02040602050305030304" pitchFamily="18" charset="0"/>
                <a:cs typeface="Book Antiqua"/>
              </a:rPr>
              <a:t>The psychology of enhancing human performance: The mindfulness-acceptance-commitment (MAC) approach.  </a:t>
            </a:r>
            <a:r>
              <a:rPr lang="en-US" altLang="ja-JP" sz="1400" dirty="0">
                <a:latin typeface="Book Antiqua" panose="02040602050305030304" pitchFamily="18" charset="0"/>
                <a:cs typeface="Book Antiqua"/>
              </a:rPr>
              <a:t>New York, NY: Springer Publishing Company. </a:t>
            </a:r>
            <a:endParaRPr kumimoji="1" lang="en-US" altLang="ja-JP" sz="1400" dirty="0">
              <a:latin typeface="Book Antiqua" panose="02040602050305030304" pitchFamily="18" charset="0"/>
            </a:endParaRPr>
          </a:p>
          <a:p>
            <a:endParaRPr lang="en-US" altLang="ja-JP" sz="1400" dirty="0">
              <a:latin typeface="Book Antiqua" panose="02040602050305030304" pitchFamily="18" charset="0"/>
            </a:endParaRPr>
          </a:p>
          <a:p>
            <a:r>
              <a:rPr lang="en-US" altLang="ja-JP" sz="1400" baseline="30000" dirty="0">
                <a:latin typeface="Book Antiqua" panose="02040602050305030304" pitchFamily="18" charset="0"/>
              </a:rPr>
              <a:t>12</a:t>
            </a:r>
            <a:r>
              <a:rPr lang="en-US" altLang="ja-JP" sz="1400" dirty="0">
                <a:latin typeface="Book Antiqua" panose="02040602050305030304" pitchFamily="18" charset="0"/>
              </a:rPr>
              <a:t>Kaufman, K. A., Glass, C., </a:t>
            </a:r>
            <a:r>
              <a:rPr lang="en-US" altLang="ja-JP" sz="1400" dirty="0" err="1">
                <a:latin typeface="Book Antiqua" panose="02040602050305030304" pitchFamily="18" charset="0"/>
              </a:rPr>
              <a:t>Pineau</a:t>
            </a:r>
            <a:r>
              <a:rPr lang="en-US" altLang="ja-JP" sz="1400" dirty="0">
                <a:latin typeface="Book Antiqua" panose="02040602050305030304" pitchFamily="18" charset="0"/>
              </a:rPr>
              <a:t>, T. R. (2018). </a:t>
            </a:r>
            <a:r>
              <a:rPr lang="en-US" altLang="ja-JP" sz="1400" i="1" dirty="0">
                <a:latin typeface="Book Antiqua" panose="02040602050305030304" pitchFamily="18" charset="0"/>
              </a:rPr>
              <a:t>Mindful sport performance enhancement: Mental training for athletes and coaches</a:t>
            </a:r>
            <a:r>
              <a:rPr lang="en-US" altLang="ja-JP" sz="1400" dirty="0">
                <a:latin typeface="Book Antiqua" panose="02040602050305030304" pitchFamily="18" charset="0"/>
              </a:rPr>
              <a:t>. Washington, DC: American Psychological Association.  </a:t>
            </a:r>
          </a:p>
          <a:p>
            <a:endParaRPr lang="en-US" altLang="ja-JP" sz="1400" dirty="0">
              <a:latin typeface="Book Antiqua" panose="02040602050305030304" pitchFamily="18" charset="0"/>
            </a:endParaRPr>
          </a:p>
          <a:p>
            <a:r>
              <a:rPr lang="en-US" altLang="ja-JP" sz="1400" baseline="30000" dirty="0">
                <a:latin typeface="Book Antiqua" panose="02040602050305030304" pitchFamily="18" charset="0"/>
              </a:rPr>
              <a:t>13</a:t>
            </a:r>
            <a:r>
              <a:rPr lang="en-US" altLang="ja-JP" sz="1400" dirty="0">
                <a:latin typeface="Book Antiqua" panose="02040602050305030304" pitchFamily="18" charset="0"/>
              </a:rPr>
              <a:t>Hansen, J. &amp; Haberl, P. (2020). Helping athletes be present when performing under pressure. In Henriksen, K., Hansen J., &amp; Larsen, C. H. (Eds.) </a:t>
            </a:r>
            <a:r>
              <a:rPr lang="en-US" altLang="ja-JP" sz="1400" i="1" dirty="0">
                <a:latin typeface="Book Antiqua" panose="02040602050305030304" pitchFamily="18" charset="0"/>
              </a:rPr>
              <a:t>Mindfulness and acceptance in sport: How to help athletes perform and thrive under pressure</a:t>
            </a:r>
            <a:r>
              <a:rPr lang="en-US" altLang="ja-JP" sz="1400" dirty="0">
                <a:latin typeface="Book Antiqua" panose="02040602050305030304" pitchFamily="18" charset="0"/>
              </a:rPr>
              <a:t> (pp. 47-58). New York, NY: Routledge. </a:t>
            </a:r>
            <a:r>
              <a:rPr lang="en-US" altLang="ja-JP" sz="1400" dirty="0">
                <a:latin typeface="Book Antiqua" panose="02040602050305030304" pitchFamily="18" charset="0"/>
                <a:ea typeface="MS PGothic" panose="020B0600070205080204" pitchFamily="34" charset="-128"/>
                <a:cs typeface="Times New Roman" panose="02020603050405020304" pitchFamily="18" charset="0"/>
              </a:rPr>
              <a:t>   </a:t>
            </a:r>
          </a:p>
          <a:p>
            <a:endParaRPr lang="en-US" altLang="ja-JP" sz="1400" dirty="0">
              <a:latin typeface="Book Antiqua" panose="02040602050305030304" pitchFamily="18" charset="0"/>
            </a:endParaRPr>
          </a:p>
          <a:p>
            <a:endParaRPr lang="en-US" altLang="ja-JP" sz="1400" dirty="0">
              <a:latin typeface="Book Antiqua" panose="02040602050305030304" pitchFamily="18" charset="0"/>
            </a:endParaRPr>
          </a:p>
          <a:p>
            <a:endParaRPr lang="ja-JP" altLang="ja-JP" sz="1400">
              <a:latin typeface="Book Antiqua" panose="02040602050305030304" pitchFamily="18" charset="0"/>
            </a:endParaRPr>
          </a:p>
          <a:p>
            <a:endParaRPr lang="en-US" altLang="ja-JP" sz="1400" u="sng" dirty="0">
              <a:latin typeface="Book Antiqua" panose="02040602050305030304" pitchFamily="18" charset="0"/>
            </a:endParaRPr>
          </a:p>
          <a:p>
            <a:endParaRPr lang="ja-JP" altLang="ja-JP" sz="1400">
              <a:latin typeface="Book Antiqua" panose="02040602050305030304" pitchFamily="18" charset="0"/>
            </a:endParaRPr>
          </a:p>
          <a:p>
            <a:endParaRPr kumimoji="1" lang="en-US" altLang="ja-JP" sz="1400" dirty="0">
              <a:latin typeface="Book Antiqua" panose="02040602050305030304" pitchFamily="18" charset="0"/>
              <a:ea typeface="MS PGothic" panose="020B0600070205080204" pitchFamily="34" charset="-128"/>
            </a:endParaRPr>
          </a:p>
          <a:p>
            <a:endParaRPr kumimoji="1" lang="en-US" altLang="ja-JP" sz="1400" dirty="0">
              <a:latin typeface="Book Antiqua" panose="02040602050305030304" pitchFamily="18" charset="0"/>
              <a:ea typeface="MS PGothic" panose="020B0600070205080204" pitchFamily="34" charset="-128"/>
            </a:endParaRPr>
          </a:p>
          <a:p>
            <a:endParaRPr kumimoji="1" lang="en-US" altLang="ja-JP" sz="1400" dirty="0">
              <a:latin typeface="Book Antiqua" panose="02040602050305030304" pitchFamily="18" charset="0"/>
              <a:ea typeface="MS PGothic" panose="020B0600070205080204" pitchFamily="34" charset="-128"/>
            </a:endParaRPr>
          </a:p>
          <a:p>
            <a:endParaRPr lang="en-US" altLang="ja-JP" sz="1400" dirty="0">
              <a:latin typeface="Book Antiqua" panose="02040602050305030304" pitchFamily="18" charset="0"/>
            </a:endParaRPr>
          </a:p>
          <a:p>
            <a:endParaRPr kumimoji="1" lang="en-US" altLang="ja-JP" sz="1400" dirty="0">
              <a:latin typeface="Book Antiqua" panose="02040602050305030304" pitchFamily="18" charset="0"/>
              <a:ea typeface="MS PGothic" panose="020B0600070205080204" pitchFamily="34" charset="-128"/>
            </a:endParaRPr>
          </a:p>
          <a:p>
            <a:endParaRPr kumimoji="1" lang="en-US" altLang="ja-JP" sz="1400" dirty="0">
              <a:latin typeface="Book Antiqua" panose="02040602050305030304" pitchFamily="18" charset="0"/>
              <a:ea typeface="MS PGothic" panose="020B0600070205080204" pitchFamily="34" charset="-128"/>
            </a:endParaRPr>
          </a:p>
          <a:p>
            <a:endParaRPr lang="en-US" altLang="ja-JP" sz="1400"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4102786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5C18EF29-0D05-E743-937D-FBD1A8280616}"/>
              </a:ext>
            </a:extLst>
          </p:cNvPr>
          <p:cNvSpPr>
            <a:spLocks noGrp="1"/>
          </p:cNvSpPr>
          <p:nvPr>
            <p:ph type="title"/>
          </p:nvPr>
        </p:nvSpPr>
        <p:spPr>
          <a:xfrm>
            <a:off x="1726652" y="421980"/>
            <a:ext cx="8691160" cy="650213"/>
          </a:xfrm>
        </p:spPr>
        <p:txBody>
          <a:bodyPr/>
          <a:lstStyle/>
          <a:p>
            <a:pPr algn="ctr"/>
            <a:r>
              <a:rPr lang="en-US" altLang="ja-JP" b="1" dirty="0">
                <a:latin typeface="Book Antiqua" panose="02040602050305030304" pitchFamily="18" charset="0"/>
                <a:ea typeface="MS PGothic" panose="020B0600070205080204" pitchFamily="34" charset="-128"/>
              </a:rPr>
              <a:t>References</a:t>
            </a:r>
            <a:endParaRPr kumimoji="1" lang="ja-JP" altLang="en-US" b="1">
              <a:latin typeface="Book Antiqua" panose="02040602050305030304" pitchFamily="18" charset="0"/>
              <a:ea typeface="MS PGothic" panose="020B0600070205080204" pitchFamily="34" charset="-128"/>
            </a:endParaRPr>
          </a:p>
        </p:txBody>
      </p:sp>
      <p:sp>
        <p:nvSpPr>
          <p:cNvPr id="4" name="テキスト ボックス 3">
            <a:extLst>
              <a:ext uri="{FF2B5EF4-FFF2-40B4-BE49-F238E27FC236}">
                <a16:creationId xmlns:a16="http://schemas.microsoft.com/office/drawing/2014/main" id="{594BD9B9-77B7-3A4C-AC82-8655D1ACC431}"/>
              </a:ext>
            </a:extLst>
          </p:cNvPr>
          <p:cNvSpPr txBox="1"/>
          <p:nvPr/>
        </p:nvSpPr>
        <p:spPr>
          <a:xfrm>
            <a:off x="1229812" y="1568089"/>
            <a:ext cx="10564838" cy="6914713"/>
          </a:xfrm>
          <a:prstGeom prst="rect">
            <a:avLst/>
          </a:prstGeom>
          <a:noFill/>
        </p:spPr>
        <p:txBody>
          <a:bodyPr wrap="square" rtlCol="0">
            <a:spAutoFit/>
          </a:bodyPr>
          <a:lstStyle/>
          <a:p>
            <a:r>
              <a:rPr lang="en-US" altLang="ja-JP" sz="1400" baseline="30000" dirty="0">
                <a:latin typeface="Book Antiqua" panose="02040602050305030304" pitchFamily="18" charset="0"/>
                <a:ea typeface="MS PGothic" panose="020B0600070205080204" pitchFamily="34" charset="-128"/>
                <a:cs typeface="Times New Roman" panose="02020603050405020304" pitchFamily="18" charset="0"/>
              </a:rPr>
              <a:t>14</a:t>
            </a:r>
            <a:r>
              <a:rPr lang="en-US" altLang="ja-JP" sz="1400" dirty="0">
                <a:latin typeface="Book Antiqua" panose="02040602050305030304" pitchFamily="18" charset="0"/>
                <a:ea typeface="MS PGothic" panose="020B0600070205080204" pitchFamily="34" charset="-128"/>
                <a:cs typeface="Times New Roman" panose="02020603050405020304" pitchFamily="18" charset="0"/>
              </a:rPr>
              <a:t>ConstantRenewal (n.d.).  </a:t>
            </a:r>
            <a:r>
              <a:rPr lang="en-US" altLang="ja-JP" sz="1400" i="1" dirty="0">
                <a:latin typeface="Book Antiqua" panose="02040602050305030304" pitchFamily="18" charset="0"/>
                <a:ea typeface="MS PGothic" panose="020B0600070205080204" pitchFamily="34" charset="-128"/>
                <a:cs typeface="Times New Roman" panose="02020603050405020304" pitchFamily="18" charset="0"/>
              </a:rPr>
              <a:t>Nick </a:t>
            </a:r>
            <a:r>
              <a:rPr lang="en-US" altLang="ja-JP" sz="1400" i="1" dirty="0" err="1">
                <a:latin typeface="Book Antiqua" panose="02040602050305030304" pitchFamily="18" charset="0"/>
                <a:ea typeface="MS PGothic" panose="020B0600070205080204" pitchFamily="34" charset="-128"/>
                <a:cs typeface="Times New Roman" panose="02020603050405020304" pitchFamily="18" charset="0"/>
              </a:rPr>
              <a:t>Saban</a:t>
            </a:r>
            <a:r>
              <a:rPr lang="en-US" altLang="ja-JP" sz="1400" i="1" dirty="0">
                <a:latin typeface="Book Antiqua" panose="02040602050305030304" pitchFamily="18" charset="0"/>
                <a:ea typeface="MS PGothic" panose="020B0600070205080204" pitchFamily="34" charset="-128"/>
                <a:cs typeface="Times New Roman" panose="02020603050405020304" pitchFamily="18" charset="0"/>
              </a:rPr>
              <a:t>: Do your job and trust the process</a:t>
            </a:r>
            <a:r>
              <a:rPr lang="en-US" altLang="ja-JP" sz="1400" dirty="0">
                <a:latin typeface="Book Antiqua" panose="02040602050305030304" pitchFamily="18" charset="0"/>
                <a:ea typeface="MS PGothic" panose="020B0600070205080204" pitchFamily="34" charset="-128"/>
                <a:cs typeface="Times New Roman" panose="02020603050405020304" pitchFamily="18" charset="0"/>
              </a:rPr>
              <a:t>. </a:t>
            </a:r>
            <a:r>
              <a:rPr kumimoji="1" lang="en-US" altLang="ja-JP" sz="1400" dirty="0">
                <a:latin typeface="Book Antiqua" panose="02040602050305030304" pitchFamily="18" charset="0"/>
                <a:hlinkClick r:id="rId2"/>
              </a:rPr>
              <a:t>https://constantrenewal.com/nick-saban-the-process/</a:t>
            </a:r>
            <a:endParaRPr kumimoji="1" lang="en-US" altLang="ja-JP" sz="1400" dirty="0">
              <a:latin typeface="Book Antiqua" panose="02040602050305030304" pitchFamily="18" charset="0"/>
            </a:endParaRPr>
          </a:p>
          <a:p>
            <a:endParaRPr lang="ja-JP" altLang="ja-JP" sz="1400">
              <a:latin typeface="Book Antiqua" panose="02040602050305030304" pitchFamily="18" charset="0"/>
            </a:endParaRPr>
          </a:p>
          <a:p>
            <a:r>
              <a:rPr lang="en-US" altLang="ja-JP" sz="1400" baseline="30000" dirty="0">
                <a:latin typeface="Book Antiqua" panose="02040602050305030304" pitchFamily="18" charset="0"/>
                <a:ea typeface="MS PGothic" panose="020B0600070205080204" pitchFamily="34" charset="-128"/>
              </a:rPr>
              <a:t>15</a:t>
            </a:r>
            <a:r>
              <a:rPr lang="en-US" altLang="ja-JP" sz="1400" dirty="0">
                <a:latin typeface="Book Antiqua" panose="02040602050305030304" pitchFamily="18" charset="0"/>
                <a:ea typeface="MS PGothic" panose="020B0600070205080204" pitchFamily="34" charset="-128"/>
              </a:rPr>
              <a:t>Udell, C. J., Ruddy, J. L., &amp; </a:t>
            </a:r>
            <a:r>
              <a:rPr lang="en-US" altLang="ja-JP" sz="1400" dirty="0" err="1">
                <a:latin typeface="Book Antiqua" panose="02040602050305030304" pitchFamily="18" charset="0"/>
                <a:ea typeface="MS PGothic" panose="020B0600070205080204" pitchFamily="34" charset="-128"/>
              </a:rPr>
              <a:t>Procento</a:t>
            </a:r>
            <a:r>
              <a:rPr lang="en-US" altLang="ja-JP" sz="1400" dirty="0">
                <a:latin typeface="Book Antiqua" panose="02040602050305030304" pitchFamily="18" charset="0"/>
                <a:ea typeface="MS PGothic" panose="020B0600070205080204" pitchFamily="34" charset="-128"/>
              </a:rPr>
              <a:t>, P. M. (2018).  Effectiveness of acceptance and commitment therapy in increasing resilience and reducing attrition of injured US Navy recruits.  </a:t>
            </a:r>
            <a:r>
              <a:rPr lang="en-US" altLang="ja-JP" sz="1400" i="1" dirty="0">
                <a:latin typeface="Book Antiqua" panose="02040602050305030304" pitchFamily="18" charset="0"/>
                <a:ea typeface="MS PGothic" panose="020B0600070205080204" pitchFamily="34" charset="-128"/>
              </a:rPr>
              <a:t>Military Psychology, 183</a:t>
            </a:r>
            <a:r>
              <a:rPr lang="en-US" altLang="ja-JP" sz="1400" dirty="0">
                <a:latin typeface="Book Antiqua" panose="02040602050305030304" pitchFamily="18" charset="0"/>
                <a:ea typeface="MS PGothic" panose="020B0600070205080204" pitchFamily="34" charset="-128"/>
              </a:rPr>
              <a:t>, </a:t>
            </a:r>
            <a:r>
              <a:rPr lang="en-US" altLang="ja-JP" sz="1400" i="1" dirty="0">
                <a:latin typeface="Book Antiqua" panose="02040602050305030304" pitchFamily="18" charset="0"/>
                <a:ea typeface="MS PGothic" panose="020B0600070205080204" pitchFamily="34" charset="-128"/>
              </a:rPr>
              <a:t>9/10</a:t>
            </a:r>
            <a:r>
              <a:rPr lang="en-US" altLang="ja-JP" sz="1400" dirty="0">
                <a:latin typeface="Book Antiqua" panose="02040602050305030304" pitchFamily="18" charset="0"/>
                <a:ea typeface="MS PGothic" panose="020B0600070205080204" pitchFamily="34" charset="-128"/>
              </a:rPr>
              <a:t>, e603-e611.</a:t>
            </a:r>
            <a:r>
              <a:rPr lang="en-US" altLang="ja-JP" sz="1400" dirty="0">
                <a:latin typeface="Book Antiqua" panose="02040602050305030304" pitchFamily="18" charset="0"/>
                <a:ea typeface="MS PGothic" panose="020B0600070205080204" pitchFamily="34" charset="-128"/>
                <a:cs typeface="Times New Roman" panose="02020603050405020304" pitchFamily="18" charset="0"/>
              </a:rPr>
              <a:t> </a:t>
            </a:r>
          </a:p>
          <a:p>
            <a:endParaRPr lang="en-US" altLang="ja-JP" sz="1400" dirty="0">
              <a:latin typeface="Book Antiqua" panose="02040602050305030304" pitchFamily="18" charset="0"/>
              <a:ea typeface="MS PGothic" panose="020B0600070205080204" pitchFamily="34" charset="-128"/>
              <a:cs typeface="Times New Roman" panose="02020603050405020304" pitchFamily="18" charset="0"/>
            </a:endParaRPr>
          </a:p>
          <a:p>
            <a:r>
              <a:rPr kumimoji="1" lang="en-US" altLang="ja-JP" sz="1400" baseline="30000" dirty="0">
                <a:latin typeface="Book Antiqua" panose="02040602050305030304" pitchFamily="18" charset="0"/>
                <a:ea typeface="MS PGothic" panose="020B0600070205080204" pitchFamily="34" charset="-128"/>
                <a:cs typeface="Arial" panose="020B0604020202020204" pitchFamily="34" charset="0"/>
              </a:rPr>
              <a:t>16</a:t>
            </a:r>
            <a:r>
              <a:rPr kumimoji="1" lang="en-US" altLang="ja-JP" sz="1400" dirty="0">
                <a:latin typeface="Book Antiqua" panose="02040602050305030304" pitchFamily="18" charset="0"/>
                <a:ea typeface="MS PGothic" panose="020B0600070205080204" pitchFamily="34" charset="-128"/>
                <a:cs typeface="Arial" panose="020B0604020202020204" pitchFamily="34" charset="0"/>
              </a:rPr>
              <a:t>Kessler, R.C., </a:t>
            </a:r>
            <a:r>
              <a:rPr kumimoji="1" lang="en-US" altLang="ja-JP" sz="1400" dirty="0" err="1">
                <a:latin typeface="Book Antiqua" panose="02040602050305030304" pitchFamily="18" charset="0"/>
                <a:ea typeface="MS PGothic" panose="020B0600070205080204" pitchFamily="34" charset="-128"/>
                <a:cs typeface="Arial" panose="020B0604020202020204" pitchFamily="34" charset="0"/>
              </a:rPr>
              <a:t>Heeringa</a:t>
            </a:r>
            <a:r>
              <a:rPr kumimoji="1" lang="en-US" altLang="ja-JP" sz="1400" dirty="0">
                <a:latin typeface="Book Antiqua" panose="02040602050305030304" pitchFamily="18" charset="0"/>
                <a:ea typeface="MS PGothic" panose="020B0600070205080204" pitchFamily="34" charset="-128"/>
                <a:cs typeface="Arial" panose="020B0604020202020204" pitchFamily="34" charset="0"/>
              </a:rPr>
              <a:t>, S.H., Stein, M.B., </a:t>
            </a:r>
            <a:r>
              <a:rPr kumimoji="1" lang="en-US" altLang="ja-JP" sz="1400" dirty="0" err="1">
                <a:latin typeface="Book Antiqua" panose="02040602050305030304" pitchFamily="18" charset="0"/>
                <a:ea typeface="MS PGothic" panose="020B0600070205080204" pitchFamily="34" charset="-128"/>
                <a:cs typeface="Arial" panose="020B0604020202020204" pitchFamily="34" charset="0"/>
              </a:rPr>
              <a:t>Colpe</a:t>
            </a:r>
            <a:r>
              <a:rPr kumimoji="1" lang="en-US" altLang="ja-JP" sz="1400" dirty="0">
                <a:latin typeface="Book Antiqua" panose="02040602050305030304" pitchFamily="18" charset="0"/>
                <a:ea typeface="MS PGothic" panose="020B0600070205080204" pitchFamily="34" charset="-128"/>
                <a:cs typeface="Arial" panose="020B0604020202020204" pitchFamily="34" charset="0"/>
              </a:rPr>
              <a:t>, L. J., Fullerton, C.S., Hwang, I.,…</a:t>
            </a:r>
            <a:r>
              <a:rPr kumimoji="1" lang="en-US" altLang="ja-JP" sz="1400" dirty="0" err="1">
                <a:latin typeface="Book Antiqua" panose="02040602050305030304" pitchFamily="18" charset="0"/>
                <a:ea typeface="MS PGothic" panose="020B0600070205080204" pitchFamily="34" charset="-128"/>
                <a:cs typeface="Arial" panose="020B0604020202020204" pitchFamily="34" charset="0"/>
              </a:rPr>
              <a:t>Naifeh</a:t>
            </a:r>
            <a:r>
              <a:rPr kumimoji="1" lang="en-US" altLang="ja-JP" sz="1400" dirty="0">
                <a:latin typeface="Book Antiqua" panose="02040602050305030304" pitchFamily="18" charset="0"/>
                <a:ea typeface="MS PGothic" panose="020B0600070205080204" pitchFamily="34" charset="-128"/>
                <a:cs typeface="Arial" panose="020B0604020202020204" pitchFamily="34" charset="0"/>
              </a:rPr>
              <a:t>, J.A. (2014). Thirty-Day Prevalence of DSM-IV Mental Disorders Among Nondeployed Soldiers in the US Army. </a:t>
            </a:r>
            <a:r>
              <a:rPr kumimoji="1" lang="en-US" altLang="ja-JP" sz="1400" i="1" dirty="0">
                <a:latin typeface="Book Antiqua" panose="02040602050305030304" pitchFamily="18" charset="0"/>
                <a:ea typeface="MS PGothic" panose="020B0600070205080204" pitchFamily="34" charset="-128"/>
                <a:cs typeface="Arial" panose="020B0604020202020204" pitchFamily="34" charset="0"/>
              </a:rPr>
              <a:t>JAMA Psychiatry, 71(5)</a:t>
            </a:r>
            <a:r>
              <a:rPr kumimoji="1" lang="en-US" altLang="ja-JP" sz="1400" dirty="0">
                <a:latin typeface="Book Antiqua" panose="02040602050305030304" pitchFamily="18" charset="0"/>
                <a:ea typeface="MS PGothic" panose="020B0600070205080204" pitchFamily="34" charset="-128"/>
                <a:cs typeface="Arial" panose="020B0604020202020204" pitchFamily="34" charset="0"/>
              </a:rPr>
              <a:t>, 504-513.</a:t>
            </a:r>
          </a:p>
          <a:p>
            <a:endParaRPr kumimoji="1" lang="en-US" altLang="ja-JP" sz="1400" dirty="0">
              <a:latin typeface="Book Antiqua" panose="02040602050305030304" pitchFamily="18" charset="0"/>
              <a:ea typeface="MS PGothic" panose="020B0600070205080204" pitchFamily="34" charset="-128"/>
              <a:cs typeface="Arial" panose="020B0604020202020204" pitchFamily="34" charset="0"/>
            </a:endParaRPr>
          </a:p>
          <a:p>
            <a:r>
              <a:rPr lang="en-US" altLang="ja-JP" sz="1400" baseline="30000" dirty="0">
                <a:latin typeface="Book Antiqua" panose="02040602050305030304" pitchFamily="18" charset="0"/>
                <a:ea typeface="MS PGothic" panose="020B0600070205080204" pitchFamily="34" charset="-128"/>
                <a:cs typeface="Times New Roman" panose="02020603050405020304" pitchFamily="18" charset="0"/>
              </a:rPr>
              <a:t>17</a:t>
            </a:r>
            <a:r>
              <a:rPr lang="en-US" altLang="ja-JP" sz="1400" dirty="0">
                <a:latin typeface="Book Antiqua" panose="02040602050305030304" pitchFamily="18" charset="0"/>
                <a:ea typeface="MS PGothic" panose="020B0600070205080204" pitchFamily="34" charset="-128"/>
                <a:cs typeface="Times New Roman" panose="02020603050405020304" pitchFamily="18" charset="0"/>
              </a:rPr>
              <a:t>Colpe, L. J., </a:t>
            </a:r>
            <a:r>
              <a:rPr lang="en-US" altLang="ja-JP" sz="1400" dirty="0" err="1">
                <a:latin typeface="Book Antiqua" panose="02040602050305030304" pitchFamily="18" charset="0"/>
                <a:ea typeface="MS PGothic" panose="020B0600070205080204" pitchFamily="34" charset="-128"/>
                <a:cs typeface="Times New Roman" panose="02020603050405020304" pitchFamily="18" charset="0"/>
              </a:rPr>
              <a:t>Naifeh</a:t>
            </a:r>
            <a:r>
              <a:rPr lang="en-US" altLang="ja-JP" sz="1400" dirty="0">
                <a:latin typeface="Book Antiqua" panose="02040602050305030304" pitchFamily="18" charset="0"/>
                <a:ea typeface="MS PGothic" panose="020B0600070205080204" pitchFamily="34" charset="-128"/>
                <a:cs typeface="Times New Roman" panose="02020603050405020304" pitchFamily="18" charset="0"/>
              </a:rPr>
              <a:t>, J. A., </a:t>
            </a:r>
            <a:r>
              <a:rPr lang="en-US" altLang="ja-JP" sz="1400" dirty="0" err="1">
                <a:latin typeface="Book Antiqua" panose="02040602050305030304" pitchFamily="18" charset="0"/>
                <a:ea typeface="MS PGothic" panose="020B0600070205080204" pitchFamily="34" charset="-128"/>
                <a:cs typeface="Times New Roman" panose="02020603050405020304" pitchFamily="18" charset="0"/>
              </a:rPr>
              <a:t>Aliaga</a:t>
            </a:r>
            <a:r>
              <a:rPr lang="en-US" altLang="ja-JP" sz="1400" dirty="0">
                <a:latin typeface="Book Antiqua" panose="02040602050305030304" pitchFamily="18" charset="0"/>
                <a:ea typeface="MS PGothic" panose="020B0600070205080204" pitchFamily="34" charset="-128"/>
                <a:cs typeface="Times New Roman" panose="02020603050405020304" pitchFamily="18" charset="0"/>
              </a:rPr>
              <a:t>, P. A., Sampson, N. A., </a:t>
            </a:r>
            <a:r>
              <a:rPr lang="en-US" altLang="ja-JP" sz="1400" dirty="0" err="1">
                <a:latin typeface="Book Antiqua" panose="02040602050305030304" pitchFamily="18" charset="0"/>
                <a:ea typeface="MS PGothic" panose="020B0600070205080204" pitchFamily="34" charset="-128"/>
                <a:cs typeface="Times New Roman" panose="02020603050405020304" pitchFamily="18" charset="0"/>
              </a:rPr>
              <a:t>Heeringa</a:t>
            </a:r>
            <a:r>
              <a:rPr lang="en-US" altLang="ja-JP" sz="1400" dirty="0">
                <a:latin typeface="Book Antiqua" panose="02040602050305030304" pitchFamily="18" charset="0"/>
                <a:ea typeface="MS PGothic" panose="020B0600070205080204" pitchFamily="34" charset="-128"/>
                <a:cs typeface="Times New Roman" panose="02020603050405020304" pitchFamily="18" charset="0"/>
              </a:rPr>
              <a:t>, S. G., Stein, M. B., …Kessler, R. C. (2015).  Mental health treatment among soldiers with current mental disorders in the army study to assess risk and resilience in service members (Army STARRS).  </a:t>
            </a:r>
            <a:r>
              <a:rPr lang="en-US" altLang="ja-JP" sz="1400" i="1" dirty="0">
                <a:latin typeface="Book Antiqua" panose="02040602050305030304" pitchFamily="18" charset="0"/>
                <a:ea typeface="MS PGothic" panose="020B0600070205080204" pitchFamily="34" charset="-128"/>
                <a:cs typeface="Times New Roman" panose="02020603050405020304" pitchFamily="18" charset="0"/>
              </a:rPr>
              <a:t>Military Medicine, 180(10)</a:t>
            </a:r>
            <a:r>
              <a:rPr lang="en-US" altLang="ja-JP" sz="1400" dirty="0">
                <a:latin typeface="Book Antiqua" panose="02040602050305030304" pitchFamily="18" charset="0"/>
                <a:ea typeface="MS PGothic" panose="020B0600070205080204" pitchFamily="34" charset="-128"/>
                <a:cs typeface="Times New Roman" panose="02020603050405020304" pitchFamily="18" charset="0"/>
              </a:rPr>
              <a:t>, 1041-1051. </a:t>
            </a:r>
          </a:p>
          <a:p>
            <a:pPr>
              <a:buFont typeface="Arial" panose="020B0604020202020204" pitchFamily="34" charset="0"/>
              <a:buNone/>
            </a:pPr>
            <a:endParaRPr kumimoji="1" lang="en-US" altLang="ja-JP" sz="1400" baseline="30000" dirty="0">
              <a:latin typeface="Book Antiqua" panose="02040602050305030304" pitchFamily="18" charset="0"/>
              <a:ea typeface="MS PGothic" panose="020B0600070205080204" pitchFamily="34" charset="-128"/>
            </a:endParaRPr>
          </a:p>
          <a:p>
            <a:r>
              <a:rPr lang="en-US" altLang="ja-JP" sz="1400" baseline="30000" dirty="0">
                <a:latin typeface="Book Antiqua" panose="02040602050305030304" pitchFamily="18" charset="0"/>
              </a:rPr>
              <a:t>18</a:t>
            </a:r>
            <a:r>
              <a:rPr lang="en-US" altLang="ja-JP" sz="1400" dirty="0">
                <a:latin typeface="Book Antiqua" panose="02040602050305030304" pitchFamily="18" charset="0"/>
              </a:rPr>
              <a:t>Mann, J. K. (2012).  </a:t>
            </a:r>
            <a:r>
              <a:rPr lang="en-US" altLang="ja-JP" sz="1400" i="1" dirty="0">
                <a:latin typeface="Book Antiqua" panose="02040602050305030304" pitchFamily="18" charset="0"/>
              </a:rPr>
              <a:t>When Buddhists attack</a:t>
            </a:r>
            <a:r>
              <a:rPr lang="en-US" altLang="ja-JP" sz="1400" dirty="0">
                <a:latin typeface="Book Antiqua" panose="02040602050305030304" pitchFamily="18" charset="0"/>
              </a:rPr>
              <a:t>.  Tokyo, Japan: Tuttle Publishing.</a:t>
            </a:r>
          </a:p>
          <a:p>
            <a:endParaRPr lang="en-US" altLang="ja-JP" sz="1400" dirty="0">
              <a:latin typeface="Book Antiqua" panose="02040602050305030304" pitchFamily="18" charset="0"/>
            </a:endParaRPr>
          </a:p>
          <a:p>
            <a:r>
              <a:rPr lang="en-US" altLang="ja-JP" sz="1400" baseline="30000" dirty="0">
                <a:latin typeface="Book Antiqua" panose="02040602050305030304" pitchFamily="18" charset="0"/>
                <a:ea typeface="MS PGothic" panose="020B0600070205080204" pitchFamily="34" charset="-128"/>
                <a:cs typeface="Times New Roman" panose="02020603050405020304" pitchFamily="18" charset="0"/>
              </a:rPr>
              <a:t>19</a:t>
            </a:r>
            <a:r>
              <a:rPr lang="en-US" altLang="ja-JP" sz="1400" dirty="0">
                <a:latin typeface="Book Antiqua" panose="02040602050305030304" pitchFamily="18" charset="0"/>
              </a:rPr>
              <a:t>Fraher, A. L., </a:t>
            </a:r>
            <a:r>
              <a:rPr lang="en-US" altLang="ja-JP" sz="1400" dirty="0" err="1">
                <a:latin typeface="Book Antiqua" panose="02040602050305030304" pitchFamily="18" charset="0"/>
              </a:rPr>
              <a:t>Branicki</a:t>
            </a:r>
            <a:r>
              <a:rPr lang="en-US" altLang="ja-JP" sz="1400" dirty="0">
                <a:latin typeface="Book Antiqua" panose="02040602050305030304" pitchFamily="18" charset="0"/>
              </a:rPr>
              <a:t>, L. J., &amp; </a:t>
            </a:r>
            <a:r>
              <a:rPr lang="en-US" altLang="ja-JP" sz="1400" dirty="0" err="1">
                <a:latin typeface="Book Antiqua" panose="02040602050305030304" pitchFamily="18" charset="0"/>
              </a:rPr>
              <a:t>Grint</a:t>
            </a:r>
            <a:r>
              <a:rPr lang="en-US" altLang="ja-JP" sz="1400" dirty="0">
                <a:latin typeface="Book Antiqua" panose="02040602050305030304" pitchFamily="18" charset="0"/>
              </a:rPr>
              <a:t>, K. (2017). Mindfulness in action: Discovering how U.S. Navy SEALs build capacity for mindfulness in high-reliability organizations (HROs). </a:t>
            </a:r>
            <a:r>
              <a:rPr lang="en-US" altLang="ja-JP" sz="1400" i="1" dirty="0">
                <a:latin typeface="Book Antiqua" panose="02040602050305030304" pitchFamily="18" charset="0"/>
              </a:rPr>
              <a:t>Academy of Management Discoveries, 3,</a:t>
            </a:r>
            <a:r>
              <a:rPr lang="en-US" altLang="ja-JP" sz="1400" dirty="0">
                <a:latin typeface="Book Antiqua" panose="02040602050305030304" pitchFamily="18" charset="0"/>
              </a:rPr>
              <a:t> 239-261. </a:t>
            </a:r>
          </a:p>
          <a:p>
            <a:endParaRPr lang="en-US" altLang="ja-JP" sz="1400" dirty="0">
              <a:latin typeface="Book Antiqua" panose="02040602050305030304" pitchFamily="18" charset="0"/>
            </a:endParaRPr>
          </a:p>
          <a:p>
            <a:r>
              <a:rPr kumimoji="1" lang="en-US" altLang="ja-JP" sz="1400" baseline="30000" dirty="0">
                <a:latin typeface="Book Antiqua" panose="02040602050305030304" pitchFamily="18" charset="0"/>
                <a:ea typeface="MS PGothic" panose="020B0600070205080204" pitchFamily="34" charset="-128"/>
              </a:rPr>
              <a:t>20</a:t>
            </a:r>
            <a:r>
              <a:rPr kumimoji="1" lang="en-US" altLang="ja-JP" sz="1400" dirty="0">
                <a:latin typeface="Book Antiqua" panose="02040602050305030304" pitchFamily="18" charset="0"/>
                <a:ea typeface="MS PGothic" panose="020B0600070205080204" pitchFamily="34" charset="-128"/>
              </a:rPr>
              <a:t>Gelles, D. (2015). </a:t>
            </a:r>
            <a:r>
              <a:rPr kumimoji="1" lang="en-US" altLang="ja-JP" sz="1400" i="1" dirty="0">
                <a:latin typeface="Book Antiqua" panose="02040602050305030304" pitchFamily="18" charset="0"/>
                <a:ea typeface="MS PGothic" panose="020B0600070205080204" pitchFamily="34" charset="-128"/>
              </a:rPr>
              <a:t>Mindful work: How meditation is changing business from the inside out</a:t>
            </a:r>
            <a:r>
              <a:rPr kumimoji="1" lang="en-US" altLang="ja-JP" sz="1400" dirty="0">
                <a:latin typeface="Book Antiqua" panose="02040602050305030304" pitchFamily="18" charset="0"/>
                <a:ea typeface="MS PGothic" panose="020B0600070205080204" pitchFamily="34" charset="-128"/>
              </a:rPr>
              <a:t>.  Boston: Houghton Mifflin Harcourt.</a:t>
            </a:r>
          </a:p>
          <a:p>
            <a:endParaRPr lang="en-US" altLang="ja-JP" sz="1400" dirty="0">
              <a:latin typeface="Book Antiqua" panose="02040602050305030304" pitchFamily="18" charset="0"/>
            </a:endParaRPr>
          </a:p>
          <a:p>
            <a:endParaRPr lang="en-US" altLang="ja-JP" sz="1400" dirty="0">
              <a:latin typeface="Book Antiqua" panose="02040602050305030304" pitchFamily="18" charset="0"/>
            </a:endParaRPr>
          </a:p>
          <a:p>
            <a:endParaRPr lang="en-US" altLang="ja-JP" sz="1400" dirty="0">
              <a:latin typeface="Book Antiqua" panose="02040602050305030304" pitchFamily="18" charset="0"/>
            </a:endParaRPr>
          </a:p>
          <a:p>
            <a:endParaRPr lang="en-US" altLang="ja-JP" sz="1400" dirty="0">
              <a:latin typeface="Book Antiqua" panose="02040602050305030304" pitchFamily="18" charset="0"/>
            </a:endParaRPr>
          </a:p>
          <a:p>
            <a:endParaRPr lang="en-US" altLang="ja-JP" sz="1400" dirty="0">
              <a:latin typeface="Book Antiqua" panose="02040602050305030304" pitchFamily="18" charset="0"/>
              <a:ea typeface="MS PGothic" panose="020B0600070205080204" pitchFamily="34" charset="-128"/>
              <a:cs typeface="Times New Roman" panose="02020603050405020304" pitchFamily="18" charset="0"/>
            </a:endParaRPr>
          </a:p>
          <a:p>
            <a:endParaRPr kumimoji="1" lang="en-US" altLang="ja-JP" sz="1400" dirty="0">
              <a:latin typeface="Book Antiqua" panose="02040602050305030304" pitchFamily="18" charset="0"/>
              <a:ea typeface="MS PGothic" panose="020B0600070205080204" pitchFamily="34" charset="-128"/>
              <a:cs typeface="Arial" panose="020B0604020202020204" pitchFamily="34" charset="0"/>
            </a:endParaRPr>
          </a:p>
          <a:p>
            <a:endParaRPr lang="en-US" altLang="ja-JP" sz="1400" dirty="0">
              <a:latin typeface="Book Antiqua" panose="02040602050305030304" pitchFamily="18" charset="0"/>
              <a:ea typeface="MS PGothic" panose="020B0600070205080204" pitchFamily="34" charset="-128"/>
              <a:cs typeface="Times New Roman" panose="02020603050405020304" pitchFamily="18" charset="0"/>
            </a:endParaRPr>
          </a:p>
          <a:p>
            <a:endParaRPr kumimoji="1" lang="en-US" altLang="ja-JP" sz="1400" dirty="0">
              <a:latin typeface="Book Antiqua" panose="02040602050305030304" pitchFamily="18" charset="0"/>
              <a:ea typeface="MS PGothic" panose="020B0600070205080204" pitchFamily="34" charset="-128"/>
            </a:endParaRPr>
          </a:p>
          <a:p>
            <a:endParaRPr kumimoji="1" lang="en-US" altLang="ja-JP" sz="1400" dirty="0">
              <a:latin typeface="Book Antiqua" panose="02040602050305030304" pitchFamily="18" charset="0"/>
              <a:ea typeface="MS PGothic" panose="020B0600070205080204" pitchFamily="34" charset="-128"/>
            </a:endParaRPr>
          </a:p>
          <a:p>
            <a:endParaRPr kumimoji="1" lang="en-US" altLang="ja-JP" sz="1400" dirty="0">
              <a:latin typeface="Book Antiqua" panose="02040602050305030304" pitchFamily="18" charset="0"/>
              <a:ea typeface="MS PGothic" panose="020B0600070205080204" pitchFamily="34" charset="-128"/>
            </a:endParaRPr>
          </a:p>
          <a:p>
            <a:endParaRPr lang="en-US" altLang="ja-JP" sz="1400" dirty="0">
              <a:latin typeface="Book Antiqua" panose="02040602050305030304" pitchFamily="18" charset="0"/>
            </a:endParaRPr>
          </a:p>
          <a:p>
            <a:endParaRPr kumimoji="1" lang="en-US" altLang="ja-JP" sz="1400" dirty="0">
              <a:latin typeface="Book Antiqua" panose="02040602050305030304" pitchFamily="18" charset="0"/>
              <a:ea typeface="MS PGothic" panose="020B0600070205080204" pitchFamily="34" charset="-128"/>
            </a:endParaRPr>
          </a:p>
          <a:p>
            <a:endParaRPr kumimoji="1" lang="en-US" altLang="ja-JP" sz="1400" dirty="0">
              <a:latin typeface="Book Antiqua" panose="02040602050305030304" pitchFamily="18" charset="0"/>
              <a:ea typeface="MS PGothic" panose="020B0600070205080204" pitchFamily="34" charset="-128"/>
            </a:endParaRPr>
          </a:p>
          <a:p>
            <a:endParaRPr lang="en-US" altLang="ja-JP" sz="1400"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1995765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589212" y="519007"/>
            <a:ext cx="8911687" cy="1280890"/>
          </a:xfrm>
        </p:spPr>
        <p:txBody>
          <a:bodyPr>
            <a:normAutofit/>
          </a:bodyPr>
          <a:lstStyle/>
          <a:p>
            <a:r>
              <a:rPr lang="en-US" altLang="ja-JP" sz="3200" b="1" dirty="0">
                <a:latin typeface="Book Antiqua" panose="02040602050305030304" pitchFamily="18" charset="0"/>
              </a:rPr>
              <a:t>Relationship between mental health providers and military leaders (cont.)</a:t>
            </a:r>
            <a:endParaRPr kumimoji="1" lang="ja-JP" altLang="en-US" sz="3200" b="1">
              <a:latin typeface="Book Antiqua" panose="02040602050305030304" pitchFamily="18" charset="0"/>
            </a:endParaRPr>
          </a:p>
        </p:txBody>
      </p:sp>
      <p:sp>
        <p:nvSpPr>
          <p:cNvPr id="5" name="コンテンツ プレースホルダー 4">
            <a:extLst>
              <a:ext uri="{FF2B5EF4-FFF2-40B4-BE49-F238E27FC236}">
                <a16:creationId xmlns:a16="http://schemas.microsoft.com/office/drawing/2014/main" id="{12179E60-E919-124D-BBE1-2B147BF1F7A1}"/>
              </a:ext>
            </a:extLst>
          </p:cNvPr>
          <p:cNvSpPr>
            <a:spLocks noGrp="1"/>
          </p:cNvSpPr>
          <p:nvPr>
            <p:ph idx="1"/>
          </p:nvPr>
        </p:nvSpPr>
        <p:spPr>
          <a:xfrm>
            <a:off x="2011143" y="2144110"/>
            <a:ext cx="4358126" cy="3777622"/>
          </a:xfrm>
        </p:spPr>
        <p:txBody>
          <a:bodyPr/>
          <a:lstStyle/>
          <a:p>
            <a:pPr marL="0" indent="0" algn="ctr">
              <a:buNone/>
            </a:pPr>
            <a:r>
              <a:rPr lang="en-US" altLang="ja-JP" b="1" u="sng" dirty="0">
                <a:latin typeface="Book Antiqua" panose="02040602050305030304" pitchFamily="18" charset="0"/>
              </a:rPr>
              <a:t>What mental health officer sees</a:t>
            </a:r>
          </a:p>
          <a:p>
            <a:pPr>
              <a:buFont typeface="Wingdings" pitchFamily="2" charset="2"/>
              <a:buChar char="n"/>
            </a:pPr>
            <a:r>
              <a:rPr lang="en-US" altLang="ja-JP" dirty="0">
                <a:latin typeface="Book Antiqua" panose="02040602050305030304" pitchFamily="18" charset="0"/>
              </a:rPr>
              <a:t>“This Marine is a danger to himself and has maladaptive personality traits that hurt unit cohesion.  Recommend separation.”  </a:t>
            </a:r>
          </a:p>
          <a:p>
            <a:pPr>
              <a:buFont typeface="Wingdings" pitchFamily="2" charset="2"/>
              <a:buChar char="n"/>
            </a:pPr>
            <a:endParaRPr lang="en-US" altLang="ja-JP" dirty="0">
              <a:latin typeface="Book Antiqua" panose="02040602050305030304" pitchFamily="18" charset="0"/>
            </a:endParaRPr>
          </a:p>
          <a:p>
            <a:pPr>
              <a:buFont typeface="Wingdings" pitchFamily="2" charset="2"/>
              <a:buChar char="n"/>
            </a:pPr>
            <a:r>
              <a:rPr lang="en-US" altLang="ja-JP" dirty="0">
                <a:latin typeface="Book Antiqua" panose="02040602050305030304" pitchFamily="18" charset="0"/>
              </a:rPr>
              <a:t>“I would like to begin running an evidence-based treatment group for increasing psychological resilience in your battalion.”</a:t>
            </a:r>
          </a:p>
          <a:p>
            <a:pPr>
              <a:buFont typeface="Wingdings" pitchFamily="2" charset="2"/>
              <a:buChar char="n"/>
            </a:pPr>
            <a:endParaRPr lang="ja-JP" altLang="en-US">
              <a:latin typeface="Book Antiqua" panose="02040602050305030304" pitchFamily="18" charset="0"/>
            </a:endParaRPr>
          </a:p>
        </p:txBody>
      </p:sp>
      <p:sp>
        <p:nvSpPr>
          <p:cNvPr id="6" name="コンテンツ プレースホルダー 4">
            <a:extLst>
              <a:ext uri="{FF2B5EF4-FFF2-40B4-BE49-F238E27FC236}">
                <a16:creationId xmlns:a16="http://schemas.microsoft.com/office/drawing/2014/main" id="{0ACC3C56-7459-1046-807D-9180D27B7A0E}"/>
              </a:ext>
            </a:extLst>
          </p:cNvPr>
          <p:cNvSpPr txBox="1">
            <a:spLocks/>
          </p:cNvSpPr>
          <p:nvPr/>
        </p:nvSpPr>
        <p:spPr>
          <a:xfrm>
            <a:off x="6957847" y="2144110"/>
            <a:ext cx="4887312" cy="42566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en-US" altLang="ja-JP" b="1" u="sng" dirty="0">
                <a:latin typeface="Book Antiqua" panose="02040602050305030304" pitchFamily="18" charset="0"/>
              </a:rPr>
              <a:t>What command leadership sees</a:t>
            </a:r>
          </a:p>
          <a:p>
            <a:pPr marL="0" indent="0">
              <a:buNone/>
            </a:pPr>
            <a:r>
              <a:rPr lang="en-US" altLang="ja-JP" dirty="0">
                <a:latin typeface="Book Antiqua" panose="02040602050305030304" pitchFamily="18" charset="0"/>
              </a:rPr>
              <a:t>“Yes, agree that separation is necessary.” or “No, we need someone with that specialty.” “No, he seems to be doing fine in the shop.  Keep him.”</a:t>
            </a:r>
          </a:p>
          <a:p>
            <a:pPr marL="0" indent="0">
              <a:buNone/>
            </a:pPr>
            <a:endParaRPr lang="en-US" altLang="ja-JP" dirty="0">
              <a:latin typeface="Book Antiqua" panose="02040602050305030304" pitchFamily="18" charset="0"/>
            </a:endParaRPr>
          </a:p>
          <a:p>
            <a:pPr marL="0" indent="0">
              <a:buNone/>
            </a:pPr>
            <a:r>
              <a:rPr lang="en-US" altLang="ja-JP" dirty="0">
                <a:latin typeface="Book Antiqua" panose="02040602050305030304" pitchFamily="18" charset="0"/>
              </a:rPr>
              <a:t>“Okay.  What will it do for my Marines and Sailors?  Will it make them handle stress and pressure better?  Will it prevent more suicide attempts and alcoholic incidents?  Is it going to take too much time and pull them out of their duty obligations?"  </a:t>
            </a:r>
            <a:endParaRPr lang="ja-JP" altLang="en-US">
              <a:latin typeface="Book Antiqua" panose="02040602050305030304" pitchFamily="18" charset="0"/>
            </a:endParaRPr>
          </a:p>
        </p:txBody>
      </p:sp>
    </p:spTree>
    <p:extLst>
      <p:ext uri="{BB962C8B-B14F-4D97-AF65-F5344CB8AC3E}">
        <p14:creationId xmlns:p14="http://schemas.microsoft.com/office/powerpoint/2010/main" val="3445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1895530" y="434924"/>
            <a:ext cx="9886567" cy="1280890"/>
          </a:xfrm>
        </p:spPr>
        <p:txBody>
          <a:bodyPr>
            <a:normAutofit/>
          </a:bodyPr>
          <a:lstStyle/>
          <a:p>
            <a:r>
              <a:rPr lang="en-US" altLang="ja-JP" sz="3200" b="1" dirty="0">
                <a:latin typeface="Book Antiqua" panose="02040602050305030304" pitchFamily="18" charset="0"/>
              </a:rPr>
              <a:t>What are you bringing to the command and how does it benefit them?</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513490" y="2165131"/>
            <a:ext cx="9833467" cy="4214647"/>
          </a:xfrm>
        </p:spPr>
        <p:txBody>
          <a:bodyPr>
            <a:normAutofit/>
          </a:bodyPr>
          <a:lstStyle/>
          <a:p>
            <a:r>
              <a:rPr lang="en-US" altLang="ja-JP" sz="2000" dirty="0">
                <a:latin typeface="Book Antiqua" panose="02040602050305030304" pitchFamily="18" charset="0"/>
              </a:rPr>
              <a:t>Buy-in from the command leadership is necessary for any program to have a chance of success</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Buy-in requires a ‘sales job’ so to speak; what are you offering that fits with the needs of the command</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Must be careful not to come across as a too academic or fall into ‘mental health speak’; make your message straightforward and couched in operational language </a:t>
            </a:r>
          </a:p>
          <a:p>
            <a:pPr marL="0" indent="0">
              <a:buNone/>
            </a:pPr>
            <a:endParaRPr lang="en-US" altLang="ja-JP" sz="2000" dirty="0">
              <a:latin typeface="Book Antiqua" panose="02040602050305030304" pitchFamily="18" charset="0"/>
            </a:endParaRPr>
          </a:p>
          <a:p>
            <a:r>
              <a:rPr lang="en-US" altLang="ja-JP" sz="2000" dirty="0">
                <a:latin typeface="Book Antiqua" panose="02040602050305030304" pitchFamily="18" charset="0"/>
              </a:rPr>
              <a:t>However, you are the mental health expert, and it is your job to educate the command leadership on what is needed and what is realistically accomplishable</a:t>
            </a: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pPr marL="0" indent="0">
              <a:buNone/>
            </a:pPr>
            <a:endParaRPr lang="en-US" altLang="ja-JP" dirty="0">
              <a:latin typeface="Book Antiqua" panose="02040602050305030304" pitchFamily="18" charset="0"/>
            </a:endParaRPr>
          </a:p>
          <a:p>
            <a:pPr lvl="1"/>
            <a:endParaRPr lang="en-US" altLang="ja-JP" sz="1800"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lang="en-US" altLang="ja-JP" dirty="0">
              <a:latin typeface="Book Antiqua" panose="02040602050305030304" pitchFamily="18" charset="0"/>
            </a:endParaRPr>
          </a:p>
          <a:p>
            <a:endParaRPr kumimoji="1" lang="en-US" altLang="ja-JP" dirty="0">
              <a:latin typeface="Book Antiqua" panose="02040602050305030304" pitchFamily="18" charset="0"/>
            </a:endParaRPr>
          </a:p>
          <a:p>
            <a:endParaRPr kumimoji="1" lang="ja-JP" altLang="en-US">
              <a:latin typeface="Book Antiqua" panose="02040602050305030304" pitchFamily="18" charset="0"/>
            </a:endParaRPr>
          </a:p>
        </p:txBody>
      </p:sp>
    </p:spTree>
    <p:extLst>
      <p:ext uri="{BB962C8B-B14F-4D97-AF65-F5344CB8AC3E}">
        <p14:creationId xmlns:p14="http://schemas.microsoft.com/office/powerpoint/2010/main" val="345936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589212" y="519007"/>
            <a:ext cx="8911687" cy="1280890"/>
          </a:xfrm>
        </p:spPr>
        <p:txBody>
          <a:bodyPr>
            <a:normAutofit/>
          </a:bodyPr>
          <a:lstStyle/>
          <a:p>
            <a:r>
              <a:rPr kumimoji="1" lang="en-US" altLang="ja-JP" sz="3200" b="1" dirty="0">
                <a:latin typeface="Book Antiqua" panose="02040602050305030304" pitchFamily="18" charset="0"/>
              </a:rPr>
              <a:t>Issues mili</a:t>
            </a:r>
            <a:r>
              <a:rPr lang="en-US" altLang="ja-JP" sz="3200" b="1" dirty="0">
                <a:latin typeface="Book Antiqua" panose="02040602050305030304" pitchFamily="18" charset="0"/>
              </a:rPr>
              <a:t>tary commands are facing</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103586" y="1663263"/>
            <a:ext cx="9833467" cy="4214647"/>
          </a:xfrm>
        </p:spPr>
        <p:txBody>
          <a:bodyPr>
            <a:noAutofit/>
          </a:bodyPr>
          <a:lstStyle/>
          <a:p>
            <a:pPr marL="0" indent="0">
              <a:buNone/>
            </a:pPr>
            <a:endParaRPr lang="en-US" altLang="ja-JP" sz="2000" dirty="0">
              <a:latin typeface="Book Antiqua" panose="02040602050305030304" pitchFamily="18" charset="0"/>
            </a:endParaRPr>
          </a:p>
          <a:p>
            <a:r>
              <a:rPr lang="en-US" altLang="ja-JP" sz="2000" dirty="0">
                <a:latin typeface="Book Antiqua" panose="02040602050305030304" pitchFamily="18" charset="0"/>
              </a:rPr>
              <a:t>Trends in society toward greater insecurity, self-victimization, over-reliance on emotions in decision-making, resistance to adversity, and frequent self-destructive behavior</a:t>
            </a:r>
            <a:r>
              <a:rPr lang="en-US" altLang="ja-JP" sz="2000" baseline="30000" dirty="0">
                <a:latin typeface="Book Antiqua" panose="02040602050305030304" pitchFamily="18" charset="0"/>
              </a:rPr>
              <a:t>3,4</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Challenge of recruiting and maintaining credible forces to defend national interests at a time when the availability of qualified personnel is growing thinner</a:t>
            </a:r>
            <a:r>
              <a:rPr lang="en-US" altLang="ja-JP" sz="2000" baseline="30000" dirty="0">
                <a:latin typeface="Book Antiqua" panose="02040602050305030304" pitchFamily="18" charset="0"/>
              </a:rPr>
              <a:t>5,6,7</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Relaxation of enlistment standards</a:t>
            </a:r>
            <a:r>
              <a:rPr lang="en-US" altLang="ja-JP" sz="2000" baseline="30000" dirty="0">
                <a:latin typeface="Book Antiqua" panose="02040602050305030304" pitchFamily="18" charset="0"/>
              </a:rPr>
              <a:t>8,9</a:t>
            </a: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0" indent="0">
              <a:buNone/>
            </a:pPr>
            <a:r>
              <a:rPr lang="en-US" altLang="ja-JP" sz="2000" dirty="0">
                <a:latin typeface="Book Antiqua" panose="02040602050305030304" pitchFamily="18" charset="0"/>
              </a:rPr>
              <a:t> </a:t>
            </a: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0" indent="0">
              <a:buNone/>
            </a:pPr>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kumimoji="1" lang="en-US" altLang="ja-JP" sz="2000" dirty="0">
              <a:latin typeface="Book Antiqua" panose="02040602050305030304" pitchFamily="18" charset="0"/>
            </a:endParaRPr>
          </a:p>
          <a:p>
            <a:endParaRPr kumimoji="1" lang="ja-JP" altLang="en-US" sz="2000">
              <a:latin typeface="Book Antiqua" panose="02040602050305030304" pitchFamily="18" charset="0"/>
            </a:endParaRPr>
          </a:p>
        </p:txBody>
      </p:sp>
    </p:spTree>
    <p:extLst>
      <p:ext uri="{BB962C8B-B14F-4D97-AF65-F5344CB8AC3E}">
        <p14:creationId xmlns:p14="http://schemas.microsoft.com/office/powerpoint/2010/main" val="304529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6102-85B6-6C4F-9A60-F013ADFCACEB}"/>
              </a:ext>
            </a:extLst>
          </p:cNvPr>
          <p:cNvSpPr>
            <a:spLocks noGrp="1"/>
          </p:cNvSpPr>
          <p:nvPr>
            <p:ph type="title"/>
          </p:nvPr>
        </p:nvSpPr>
        <p:spPr>
          <a:xfrm>
            <a:off x="2589212" y="519007"/>
            <a:ext cx="8911687" cy="1280890"/>
          </a:xfrm>
        </p:spPr>
        <p:txBody>
          <a:bodyPr>
            <a:normAutofit/>
          </a:bodyPr>
          <a:lstStyle/>
          <a:p>
            <a:r>
              <a:rPr kumimoji="1" lang="en-US" altLang="ja-JP" sz="3200" b="1" dirty="0">
                <a:latin typeface="Book Antiqua" panose="02040602050305030304" pitchFamily="18" charset="0"/>
              </a:rPr>
              <a:t>Issues mili</a:t>
            </a:r>
            <a:r>
              <a:rPr lang="en-US" altLang="ja-JP" sz="3200" b="1" dirty="0">
                <a:latin typeface="Book Antiqua" panose="02040602050305030304" pitchFamily="18" charset="0"/>
              </a:rPr>
              <a:t>tary commands are facing (cont.)</a:t>
            </a:r>
            <a:endParaRPr kumimoji="1" lang="ja-JP" altLang="en-US" sz="3200" b="1">
              <a:latin typeface="Book Antiqua" panose="02040602050305030304" pitchFamily="18" charset="0"/>
            </a:endParaRPr>
          </a:p>
        </p:txBody>
      </p:sp>
      <p:sp>
        <p:nvSpPr>
          <p:cNvPr id="3" name="コンテンツ プレースホルダー 2">
            <a:extLst>
              <a:ext uri="{FF2B5EF4-FFF2-40B4-BE49-F238E27FC236}">
                <a16:creationId xmlns:a16="http://schemas.microsoft.com/office/drawing/2014/main" id="{9B5E744C-A753-554D-BB54-8AEE25B13781}"/>
              </a:ext>
            </a:extLst>
          </p:cNvPr>
          <p:cNvSpPr>
            <a:spLocks noGrp="1"/>
          </p:cNvSpPr>
          <p:nvPr>
            <p:ph idx="1"/>
          </p:nvPr>
        </p:nvSpPr>
        <p:spPr>
          <a:xfrm>
            <a:off x="1439917" y="2083677"/>
            <a:ext cx="9833467" cy="4214647"/>
          </a:xfrm>
        </p:spPr>
        <p:txBody>
          <a:bodyPr>
            <a:noAutofit/>
          </a:bodyPr>
          <a:lstStyle/>
          <a:p>
            <a:pPr marL="0" indent="0">
              <a:buNone/>
            </a:pPr>
            <a:endParaRPr lang="en-US" altLang="ja-JP" sz="2000" dirty="0">
              <a:latin typeface="Book Antiqua" panose="02040602050305030304" pitchFamily="18" charset="0"/>
            </a:endParaRPr>
          </a:p>
          <a:p>
            <a:r>
              <a:rPr lang="en-US" altLang="ja-JP" sz="2000" dirty="0">
                <a:latin typeface="Book Antiqua" panose="02040602050305030304" pitchFamily="18" charset="0"/>
              </a:rPr>
              <a:t>Dynamic shifts in the way wars are and will be fought (e.g., cyber, space)</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Near-peer competitors in China and Russia</a:t>
            </a:r>
          </a:p>
          <a:p>
            <a:endParaRPr lang="en-US" altLang="ja-JP" sz="2000" dirty="0">
              <a:latin typeface="Book Antiqua" panose="02040602050305030304" pitchFamily="18" charset="0"/>
            </a:endParaRPr>
          </a:p>
          <a:p>
            <a:r>
              <a:rPr lang="en-US" altLang="ja-JP" sz="2000" dirty="0">
                <a:latin typeface="Book Antiqua" panose="02040602050305030304" pitchFamily="18" charset="0"/>
              </a:rPr>
              <a:t>Doing more with less—a common theme within the U.S. military, but now more than ever as service branches further streamline; some specialty occupations added or increased, others eliminated or reduced </a:t>
            </a:r>
          </a:p>
          <a:p>
            <a:endParaRPr lang="en-US" altLang="ja-JP" sz="2000" dirty="0">
              <a:latin typeface="Book Antiqua" panose="02040602050305030304" pitchFamily="18" charset="0"/>
            </a:endParaRPr>
          </a:p>
          <a:p>
            <a:pPr marL="0" indent="0">
              <a:buNone/>
            </a:pPr>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0" indent="0">
              <a:buNone/>
            </a:pPr>
            <a:r>
              <a:rPr lang="en-US" altLang="ja-JP" sz="2000" dirty="0">
                <a:latin typeface="Book Antiqua" panose="02040602050305030304" pitchFamily="18" charset="0"/>
              </a:rPr>
              <a:t> </a:t>
            </a: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pPr marL="0" indent="0">
              <a:buNone/>
            </a:pPr>
            <a:endParaRPr lang="en-US" altLang="ja-JP" sz="2000" dirty="0">
              <a:latin typeface="Book Antiqua" panose="02040602050305030304" pitchFamily="18" charset="0"/>
            </a:endParaRPr>
          </a:p>
          <a:p>
            <a:pPr lvl="1"/>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lang="en-US" altLang="ja-JP" sz="2000" dirty="0">
              <a:latin typeface="Book Antiqua" panose="02040602050305030304" pitchFamily="18" charset="0"/>
            </a:endParaRPr>
          </a:p>
          <a:p>
            <a:endParaRPr kumimoji="1" lang="en-US" altLang="ja-JP" sz="2000" dirty="0">
              <a:latin typeface="Book Antiqua" panose="02040602050305030304" pitchFamily="18" charset="0"/>
            </a:endParaRPr>
          </a:p>
          <a:p>
            <a:endParaRPr kumimoji="1" lang="ja-JP" altLang="en-US" sz="2000">
              <a:latin typeface="Book Antiqua" panose="02040602050305030304" pitchFamily="18" charset="0"/>
            </a:endParaRPr>
          </a:p>
        </p:txBody>
      </p:sp>
    </p:spTree>
    <p:extLst>
      <p:ext uri="{BB962C8B-B14F-4D97-AF65-F5344CB8AC3E}">
        <p14:creationId xmlns:p14="http://schemas.microsoft.com/office/powerpoint/2010/main" val="176479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0046026-245A-5644-B61A-45AF0AC03A49}"/>
              </a:ext>
            </a:extLst>
          </p:cNvPr>
          <p:cNvSpPr txBox="1"/>
          <p:nvPr/>
        </p:nvSpPr>
        <p:spPr>
          <a:xfrm>
            <a:off x="1933903" y="861848"/>
            <a:ext cx="8082455" cy="5878532"/>
          </a:xfrm>
          <a:prstGeom prst="rect">
            <a:avLst/>
          </a:prstGeom>
          <a:noFill/>
        </p:spPr>
        <p:txBody>
          <a:bodyPr wrap="square" rtlCol="0">
            <a:spAutoFit/>
          </a:bodyPr>
          <a:lstStyle/>
          <a:p>
            <a:r>
              <a:rPr kumimoji="1" lang="en-US" altLang="ja-JP" sz="3200" dirty="0">
                <a:latin typeface="Book Antiqua" panose="02040602050305030304" pitchFamily="18" charset="0"/>
              </a:rPr>
              <a:t>Development and implementation of two ACT-based programs: one for Navy, one for Marine Corps</a:t>
            </a:r>
          </a:p>
          <a:p>
            <a:endParaRPr kumimoji="1" lang="en-US" altLang="ja-JP" sz="3200" dirty="0">
              <a:latin typeface="Book Antiqua" panose="02040602050305030304" pitchFamily="18" charset="0"/>
            </a:endParaRPr>
          </a:p>
          <a:p>
            <a:pPr marL="285750" indent="-285750">
              <a:buFont typeface="Wingdings" pitchFamily="2" charset="2"/>
              <a:buChar char="u"/>
            </a:pPr>
            <a:endParaRPr kumimoji="1" lang="en-US" altLang="ja-JP" dirty="0">
              <a:latin typeface="Book Antiqua" panose="02040602050305030304" pitchFamily="18" charset="0"/>
            </a:endParaRPr>
          </a:p>
          <a:p>
            <a:pPr marL="285750" indent="-285750">
              <a:buFont typeface="Wingdings" pitchFamily="2" charset="2"/>
              <a:buChar char="u"/>
            </a:pPr>
            <a:r>
              <a:rPr kumimoji="1" lang="en-US" altLang="ja-JP" sz="2800" dirty="0">
                <a:latin typeface="Book Antiqua" panose="02040602050305030304" pitchFamily="18" charset="0"/>
              </a:rPr>
              <a:t>Mindfulness for Pain and Performance Enhancement (MPPE)</a:t>
            </a:r>
          </a:p>
          <a:p>
            <a:endParaRPr kumimoji="1" lang="en-US" altLang="ja-JP" sz="2800" dirty="0">
              <a:latin typeface="Book Antiqua" panose="02040602050305030304" pitchFamily="18" charset="0"/>
            </a:endParaRPr>
          </a:p>
          <a:p>
            <a:pPr marL="285750" indent="-285750">
              <a:buFont typeface="Wingdings" pitchFamily="2" charset="2"/>
              <a:buChar char="u"/>
            </a:pPr>
            <a:r>
              <a:rPr kumimoji="1" lang="en-US" altLang="ja-JP" sz="2800" dirty="0">
                <a:latin typeface="Book Antiqua" panose="02040602050305030304" pitchFamily="18" charset="0"/>
              </a:rPr>
              <a:t>3d Marine Logistics Group (3d MLG)-wide Psychological Resilience Program</a:t>
            </a:r>
          </a:p>
          <a:p>
            <a:pPr marL="285750" indent="-285750">
              <a:buFont typeface="Wingdings" pitchFamily="2" charset="2"/>
              <a:buChar char="u"/>
            </a:pPr>
            <a:endParaRPr kumimoji="1" lang="en-US" altLang="ja-JP" dirty="0">
              <a:latin typeface="Book Antiqua" panose="02040602050305030304" pitchFamily="18" charset="0"/>
            </a:endParaRPr>
          </a:p>
          <a:p>
            <a:pPr marL="285750" indent="-285750">
              <a:buFont typeface="Wingdings" pitchFamily="2" charset="2"/>
              <a:buChar char="u"/>
            </a:pPr>
            <a:endParaRPr kumimoji="1" lang="en-US" altLang="ja-JP" dirty="0">
              <a:latin typeface="Book Antiqua" panose="02040602050305030304" pitchFamily="18" charset="0"/>
            </a:endParaRPr>
          </a:p>
          <a:p>
            <a:endParaRPr kumimoji="1" lang="en-US" altLang="ja-JP" dirty="0">
              <a:latin typeface="Book Antiqua" panose="02040602050305030304" pitchFamily="18" charset="0"/>
            </a:endParaRPr>
          </a:p>
          <a:p>
            <a:pPr marL="285750" indent="-285750">
              <a:buFont typeface="Wingdings" pitchFamily="2" charset="2"/>
              <a:buChar char="u"/>
            </a:pPr>
            <a:endParaRPr kumimoji="1" lang="en-US" altLang="ja-JP" dirty="0">
              <a:latin typeface="Book Antiqua" panose="02040602050305030304" pitchFamily="18" charset="0"/>
            </a:endParaRPr>
          </a:p>
          <a:p>
            <a:pPr marL="285750" indent="-285750">
              <a:buFont typeface="Wingdings" pitchFamily="2" charset="2"/>
              <a:buChar char="u"/>
            </a:pPr>
            <a:endParaRPr kumimoji="1" lang="ja-JP" altLang="en-US">
              <a:latin typeface="Book Antiqua" panose="02040602050305030304" pitchFamily="18" charset="0"/>
            </a:endParaRPr>
          </a:p>
        </p:txBody>
      </p:sp>
    </p:spTree>
    <p:extLst>
      <p:ext uri="{BB962C8B-B14F-4D97-AF65-F5344CB8AC3E}">
        <p14:creationId xmlns:p14="http://schemas.microsoft.com/office/powerpoint/2010/main" val="2613364516"/>
      </p:ext>
    </p:extLst>
  </p:cSld>
  <p:clrMapOvr>
    <a:masterClrMapping/>
  </p:clrMapOvr>
</p:sld>
</file>

<file path=ppt/theme/theme1.xml><?xml version="1.0" encoding="utf-8"?>
<a:theme xmlns:a="http://schemas.openxmlformats.org/drawingml/2006/main" name="ウィスプ">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ウィスプ</Template>
  <TotalTime>5528</TotalTime>
  <Words>3973</Words>
  <Application>Microsoft Macintosh PowerPoint</Application>
  <PresentationFormat>ワイド画面</PresentationFormat>
  <Paragraphs>807</Paragraphs>
  <Slides>46</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46</vt:i4>
      </vt:variant>
    </vt:vector>
  </HeadingPairs>
  <TitlesOfParts>
    <vt:vector size="59" baseType="lpstr">
      <vt:lpstr>ＭＳ Ｐゴシック</vt:lpstr>
      <vt:lpstr>ＭＳ Ｐゴシック</vt:lpstr>
      <vt:lpstr>MS UI Gothic</vt:lpstr>
      <vt:lpstr>Tsukushi A Round Gothic</vt:lpstr>
      <vt:lpstr>メイリオ</vt:lpstr>
      <vt:lpstr>Arial</vt:lpstr>
      <vt:lpstr>Book Antiqua</vt:lpstr>
      <vt:lpstr>Bookman Old Style</vt:lpstr>
      <vt:lpstr>Century Gothic</vt:lpstr>
      <vt:lpstr>Times New Roman</vt:lpstr>
      <vt:lpstr>Wingdings</vt:lpstr>
      <vt:lpstr>Wingdings 3</vt:lpstr>
      <vt:lpstr>ウィスプ</vt:lpstr>
      <vt:lpstr>Establishing ACT-based Training Programs at Military Organizations for Building Operational Readiness </vt:lpstr>
      <vt:lpstr>Relationship between mental health providers and military leaders</vt:lpstr>
      <vt:lpstr>PIES Model</vt:lpstr>
      <vt:lpstr>Relationship between mental health providers and military leaders (cont.)</vt:lpstr>
      <vt:lpstr>Relationship between mental health providers and military leaders (cont.)</vt:lpstr>
      <vt:lpstr>What are you bringing to the command and how does it benefit them?</vt:lpstr>
      <vt:lpstr>Issues military commands are facing</vt:lpstr>
      <vt:lpstr>Issues military commands are facing (cont.)</vt:lpstr>
      <vt:lpstr>PowerPoint プレゼンテーション</vt:lpstr>
      <vt:lpstr>PowerPoint プレゼンテーション</vt:lpstr>
      <vt:lpstr>Naval Recruit Training Command at Great Lakes, IL</vt:lpstr>
      <vt:lpstr>What can ACT do for your command?</vt:lpstr>
      <vt:lpstr>Applying ACT to physical pain (and associated emotional pain) -- hexaflex style</vt:lpstr>
      <vt:lpstr>PowerPoint プレゼンテーション</vt:lpstr>
      <vt:lpstr>PowerPoint プレゼンテーション</vt:lpstr>
      <vt:lpstr>What can ACT do for your command? (cont.)</vt:lpstr>
      <vt:lpstr>What can ACT do for your command? (cont.)</vt:lpstr>
      <vt:lpstr>Results of MPPE15</vt:lpstr>
      <vt:lpstr>PowerPoint プレゼンテーション</vt:lpstr>
      <vt:lpstr>3d Marine Logistics Group (3d MLG)</vt:lpstr>
      <vt:lpstr>3d Marine Logistics Group (3d MLG) (cont.)</vt:lpstr>
      <vt:lpstr>3d Marine Logistics Group (3d MLG) (cont.)</vt:lpstr>
      <vt:lpstr>Managing expectations from command leadership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Garrison vs deployment/exercise</vt:lpstr>
      <vt:lpstr>ACT for enhanced performance in combat settings</vt:lpstr>
      <vt:lpstr>PowerPoint プレゼンテーション</vt:lpstr>
      <vt:lpstr>Why were Samurai Attracted to Zen?18</vt:lpstr>
      <vt:lpstr>PowerPoint プレゼンテーション</vt:lpstr>
      <vt:lpstr>Navy SEALs and the Application of Mindfulness</vt:lpstr>
      <vt:lpstr>PowerPoint プレゼンテーション</vt:lpstr>
      <vt:lpstr>PowerPoint プレゼンテーション</vt:lpstr>
      <vt:lpstr>Mindfulness ＝ Psychological Armor20</vt:lpstr>
      <vt:lpstr>PowerPoint プレゼンテーション</vt:lpstr>
      <vt:lpstr>References</vt:lpstr>
      <vt:lpstr>References</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Chris Udell</dc:creator>
  <cp:lastModifiedBy>Chris Udell</cp:lastModifiedBy>
  <cp:revision>68</cp:revision>
  <dcterms:created xsi:type="dcterms:W3CDTF">2020-05-20T05:22:40Z</dcterms:created>
  <dcterms:modified xsi:type="dcterms:W3CDTF">2020-06-24T08:00:55Z</dcterms:modified>
</cp:coreProperties>
</file>